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22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23.xml" ContentType="application/vnd.openxmlformats-officedocument.presentationml.notesSl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36"/>
  </p:notesMasterIdLst>
  <p:sldIdLst>
    <p:sldId id="256" r:id="rId2"/>
    <p:sldId id="341" r:id="rId3"/>
    <p:sldId id="1138" r:id="rId4"/>
    <p:sldId id="1139" r:id="rId5"/>
    <p:sldId id="1061" r:id="rId6"/>
    <p:sldId id="258" r:id="rId7"/>
    <p:sldId id="1129" r:id="rId8"/>
    <p:sldId id="1064" r:id="rId9"/>
    <p:sldId id="351" r:id="rId10"/>
    <p:sldId id="1130" r:id="rId11"/>
    <p:sldId id="1096" r:id="rId12"/>
    <p:sldId id="1102" r:id="rId13"/>
    <p:sldId id="1111" r:id="rId14"/>
    <p:sldId id="1063" r:id="rId15"/>
    <p:sldId id="1131" r:id="rId16"/>
    <p:sldId id="1136" r:id="rId17"/>
    <p:sldId id="1137" r:id="rId18"/>
    <p:sldId id="1112" r:id="rId19"/>
    <p:sldId id="1135" r:id="rId20"/>
    <p:sldId id="1113" r:id="rId21"/>
    <p:sldId id="1106" r:id="rId22"/>
    <p:sldId id="1117" r:id="rId23"/>
    <p:sldId id="1115" r:id="rId24"/>
    <p:sldId id="1118" r:id="rId25"/>
    <p:sldId id="1119" r:id="rId26"/>
    <p:sldId id="1120" r:id="rId27"/>
    <p:sldId id="1121" r:id="rId28"/>
    <p:sldId id="1122" r:id="rId29"/>
    <p:sldId id="1124" r:id="rId30"/>
    <p:sldId id="1123" r:id="rId31"/>
    <p:sldId id="1125" r:id="rId32"/>
    <p:sldId id="1127" r:id="rId33"/>
    <p:sldId id="1128" r:id="rId34"/>
    <p:sldId id="1134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006" autoAdjust="0"/>
    <p:restoredTop sz="80136" autoAdjust="0"/>
  </p:normalViewPr>
  <p:slideViewPr>
    <p:cSldViewPr snapToGrid="0">
      <p:cViewPr varScale="1">
        <p:scale>
          <a:sx n="101" d="100"/>
          <a:sy n="101" d="100"/>
        </p:scale>
        <p:origin x="1136" y="192"/>
      </p:cViewPr>
      <p:guideLst/>
    </p:cSldViewPr>
  </p:slideViewPr>
  <p:notesTextViewPr>
    <p:cViewPr>
      <p:scale>
        <a:sx n="105" d="100"/>
        <a:sy n="10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C:\Users\mayan\Dropbox%20(GaTech)\Mayank-Tushar\brownian_network\NOCS-2019\04-18-2019_result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\mayankparasar\Dropbox%20(GaTech)\Mayank-Tushar\brownian_network\NOCS-2019\04-18-2019_results.xlsx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oleObject" Target="file:////C:\Users\mayan\Dropbox%20(GaTech)\Mayank-Tushar\brownian_network\NOCS-2019\04-18-2019_results.xlsx" TargetMode="External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oleObject" Target="file:////C:\Users\mayan\Dropbox%20(GaTech)\Mayank-Tushar\brownian_network\NOCS-2019\04-18-2019_results.xlsx" TargetMode="External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/C:\Users\mayan\Dropbox%20(GaTech)\Mayank-Tushar\brownian_network\NOCS-2019\04-18-2019_results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/C:\Users\mayan\Dropbox%20(GaTech)\Mayank-Tushar\brownian_network\NOCS-2019\04-18-2019_results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/C:\Users\mayan\Dropbox%20(GaTech)\Mayank-Tushar\brownian_network\NOCS-2019\04-18-2019_results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/C:\Users\mayan\Dropbox%20(GaTech)\Mayank-Tushar\brownian_network\NOCS-2019\04-18-2019_results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/C:\Users\mayan\Dropbox%20(GaTech)\Mayank-Tushar\brownian_network\NOCS-2019\04-18-2019_results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\mayankparasar\Dropbox%20(GaTech)\Mayank-Tushar\brownian_network\NOCS-2019\04-18-2019_results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\mayankparasar\Dropbox%20(GaTech)\Mayank-Tushar\brownian_network\NOCS-2019\04-18-2019_results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\mayankparasar\Dropbox%20(GaTech)\Mayank-Tushar\brownian_network\NOCS-2019\04-18-2019_results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3636950298292627"/>
          <c:y val="4.0731243794758634E-2"/>
          <c:w val="0.80059475453503193"/>
          <c:h val="0.75620918746655685"/>
        </c:manualLayout>
      </c:layout>
      <c:scatterChart>
        <c:scatterStyle val="lineMarker"/>
        <c:varyColors val="0"/>
        <c:ser>
          <c:idx val="0"/>
          <c:order val="0"/>
          <c:tx>
            <c:strRef>
              <c:f>regular64c!$B$109</c:f>
              <c:strCache>
                <c:ptCount val="1"/>
                <c:pt idx="0">
                  <c:v>brownian-network(bb-1)</c:v>
                </c:pt>
              </c:strCache>
            </c:strRef>
          </c:tx>
          <c:spPr>
            <a:ln w="444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63500">
                <a:solidFill>
                  <a:schemeClr val="accent1"/>
                </a:solidFill>
              </a:ln>
              <a:effectLst/>
            </c:spPr>
          </c:marker>
          <c:xVal>
            <c:numRef>
              <c:f>regular64c!$A$110:$A$117</c:f>
              <c:numCache>
                <c:formatCode>General</c:formatCode>
                <c:ptCount val="8"/>
                <c:pt idx="0">
                  <c:v>0.02</c:v>
                </c:pt>
                <c:pt idx="1">
                  <c:v>0.04</c:v>
                </c:pt>
                <c:pt idx="2">
                  <c:v>0.06</c:v>
                </c:pt>
                <c:pt idx="3">
                  <c:v>0.08</c:v>
                </c:pt>
                <c:pt idx="4">
                  <c:v>0.1</c:v>
                </c:pt>
                <c:pt idx="5">
                  <c:v>0.12</c:v>
                </c:pt>
                <c:pt idx="6">
                  <c:v>0.14000000000000001</c:v>
                </c:pt>
                <c:pt idx="7">
                  <c:v>0.16</c:v>
                </c:pt>
              </c:numCache>
            </c:numRef>
          </c:xVal>
          <c:yVal>
            <c:numRef>
              <c:f>regular64c!$B$110:$B$117</c:f>
              <c:numCache>
                <c:formatCode>General</c:formatCode>
                <c:ptCount val="8"/>
                <c:pt idx="0">
                  <c:v>15.617762000000001</c:v>
                </c:pt>
                <c:pt idx="1">
                  <c:v>15.788944000000001</c:v>
                </c:pt>
                <c:pt idx="2">
                  <c:v>16.174374</c:v>
                </c:pt>
                <c:pt idx="3">
                  <c:v>16.596019999999999</c:v>
                </c:pt>
                <c:pt idx="4">
                  <c:v>17.369842999999999</c:v>
                </c:pt>
                <c:pt idx="5">
                  <c:v>18.612981000000001</c:v>
                </c:pt>
                <c:pt idx="6">
                  <c:v>84.588001000000006</c:v>
                </c:pt>
                <c:pt idx="7">
                  <c:v>114.269415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3A29-49F6-A13D-5D4FDFF54C6B}"/>
            </c:ext>
          </c:extLst>
        </c:ser>
        <c:ser>
          <c:idx val="1"/>
          <c:order val="1"/>
          <c:tx>
            <c:strRef>
              <c:f>regular64c!$C$109</c:f>
              <c:strCache>
                <c:ptCount val="1"/>
                <c:pt idx="0">
                  <c:v>BBR</c:v>
                </c:pt>
              </c:strCache>
            </c:strRef>
          </c:tx>
          <c:spPr>
            <a:ln w="444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63500">
                <a:solidFill>
                  <a:schemeClr val="accent2"/>
                </a:solidFill>
              </a:ln>
              <a:effectLst/>
            </c:spPr>
          </c:marker>
          <c:xVal>
            <c:numRef>
              <c:f>regular64c!$A$110:$A$117</c:f>
              <c:numCache>
                <c:formatCode>General</c:formatCode>
                <c:ptCount val="8"/>
                <c:pt idx="0">
                  <c:v>0.02</c:v>
                </c:pt>
                <c:pt idx="1">
                  <c:v>0.04</c:v>
                </c:pt>
                <c:pt idx="2">
                  <c:v>0.06</c:v>
                </c:pt>
                <c:pt idx="3">
                  <c:v>0.08</c:v>
                </c:pt>
                <c:pt idx="4">
                  <c:v>0.1</c:v>
                </c:pt>
                <c:pt idx="5">
                  <c:v>0.12</c:v>
                </c:pt>
                <c:pt idx="6">
                  <c:v>0.14000000000000001</c:v>
                </c:pt>
                <c:pt idx="7">
                  <c:v>0.16</c:v>
                </c:pt>
              </c:numCache>
            </c:numRef>
          </c:xVal>
          <c:yVal>
            <c:numRef>
              <c:f>regular64c!$C$110:$C$117</c:f>
              <c:numCache>
                <c:formatCode>General</c:formatCode>
                <c:ptCount val="8"/>
                <c:pt idx="0">
                  <c:v>15.942905</c:v>
                </c:pt>
                <c:pt idx="1">
                  <c:v>16.411324</c:v>
                </c:pt>
                <c:pt idx="2">
                  <c:v>17.104434000000001</c:v>
                </c:pt>
                <c:pt idx="3">
                  <c:v>17.997689999999999</c:v>
                </c:pt>
                <c:pt idx="4">
                  <c:v>19.906212</c:v>
                </c:pt>
                <c:pt idx="5">
                  <c:v>484.31020599999999</c:v>
                </c:pt>
                <c:pt idx="6">
                  <c:v>505.08486799999997</c:v>
                </c:pt>
                <c:pt idx="7">
                  <c:v>491.11546299999998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3A29-49F6-A13D-5D4FDFF54C6B}"/>
            </c:ext>
          </c:extLst>
        </c:ser>
        <c:ser>
          <c:idx val="2"/>
          <c:order val="2"/>
          <c:tx>
            <c:strRef>
              <c:f>regular64c!$D$109</c:f>
              <c:strCache>
                <c:ptCount val="1"/>
                <c:pt idx="0">
                  <c:v>spin</c:v>
                </c:pt>
              </c:strCache>
            </c:strRef>
          </c:tx>
          <c:spPr>
            <a:ln w="444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63500">
                <a:solidFill>
                  <a:schemeClr val="accent3"/>
                </a:solidFill>
              </a:ln>
              <a:effectLst/>
            </c:spPr>
          </c:marker>
          <c:xVal>
            <c:numRef>
              <c:f>regular64c!$A$110:$A$117</c:f>
              <c:numCache>
                <c:formatCode>General</c:formatCode>
                <c:ptCount val="8"/>
                <c:pt idx="0">
                  <c:v>0.02</c:v>
                </c:pt>
                <c:pt idx="1">
                  <c:v>0.04</c:v>
                </c:pt>
                <c:pt idx="2">
                  <c:v>0.06</c:v>
                </c:pt>
                <c:pt idx="3">
                  <c:v>0.08</c:v>
                </c:pt>
                <c:pt idx="4">
                  <c:v>0.1</c:v>
                </c:pt>
                <c:pt idx="5">
                  <c:v>0.12</c:v>
                </c:pt>
                <c:pt idx="6">
                  <c:v>0.14000000000000001</c:v>
                </c:pt>
                <c:pt idx="7">
                  <c:v>0.16</c:v>
                </c:pt>
              </c:numCache>
            </c:numRef>
          </c:xVal>
          <c:yVal>
            <c:numRef>
              <c:f>regular64c!$D$110:$D$117</c:f>
              <c:numCache>
                <c:formatCode>General</c:formatCode>
                <c:ptCount val="8"/>
                <c:pt idx="0">
                  <c:v>15.58019</c:v>
                </c:pt>
                <c:pt idx="1">
                  <c:v>15.672326999999999</c:v>
                </c:pt>
                <c:pt idx="2">
                  <c:v>15.928019000000001</c:v>
                </c:pt>
                <c:pt idx="3">
                  <c:v>16.176939999999998</c:v>
                </c:pt>
                <c:pt idx="4">
                  <c:v>16.654658999999999</c:v>
                </c:pt>
                <c:pt idx="5">
                  <c:v>17.427766999999999</c:v>
                </c:pt>
                <c:pt idx="6">
                  <c:v>19.532056999999998</c:v>
                </c:pt>
                <c:pt idx="7">
                  <c:v>63.855623999999999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3A29-49F6-A13D-5D4FDFF54C6B}"/>
            </c:ext>
          </c:extLst>
        </c:ser>
        <c:ser>
          <c:idx val="3"/>
          <c:order val="3"/>
          <c:tx>
            <c:strRef>
              <c:f>regular64c!$E$109</c:f>
              <c:strCache>
                <c:ptCount val="1"/>
                <c:pt idx="0">
                  <c:v>escapeVC</c:v>
                </c:pt>
              </c:strCache>
            </c:strRef>
          </c:tx>
          <c:spPr>
            <a:ln w="38100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63500">
                <a:solidFill>
                  <a:schemeClr val="accent4"/>
                </a:solidFill>
              </a:ln>
              <a:effectLst/>
            </c:spPr>
          </c:marker>
          <c:xVal>
            <c:numRef>
              <c:f>regular64c!$A$110:$A$117</c:f>
              <c:numCache>
                <c:formatCode>General</c:formatCode>
                <c:ptCount val="8"/>
                <c:pt idx="0">
                  <c:v>0.02</c:v>
                </c:pt>
                <c:pt idx="1">
                  <c:v>0.04</c:v>
                </c:pt>
                <c:pt idx="2">
                  <c:v>0.06</c:v>
                </c:pt>
                <c:pt idx="3">
                  <c:v>0.08</c:v>
                </c:pt>
                <c:pt idx="4">
                  <c:v>0.1</c:v>
                </c:pt>
                <c:pt idx="5">
                  <c:v>0.12</c:v>
                </c:pt>
                <c:pt idx="6">
                  <c:v>0.14000000000000001</c:v>
                </c:pt>
                <c:pt idx="7">
                  <c:v>0.16</c:v>
                </c:pt>
              </c:numCache>
            </c:numRef>
          </c:xVal>
          <c:yVal>
            <c:numRef>
              <c:f>regular64c!$E$110:$E$117</c:f>
              <c:numCache>
                <c:formatCode>General</c:formatCode>
                <c:ptCount val="8"/>
                <c:pt idx="0">
                  <c:v>16.585782999999999</c:v>
                </c:pt>
                <c:pt idx="1">
                  <c:v>18.581074000000001</c:v>
                </c:pt>
                <c:pt idx="2">
                  <c:v>32.040970000000002</c:v>
                </c:pt>
                <c:pt idx="3">
                  <c:v>54.963684999999998</c:v>
                </c:pt>
                <c:pt idx="4">
                  <c:v>152.15071699999999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3A29-49F6-A13D-5D4FDFF54C6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084641856"/>
        <c:axId val="-2084638784"/>
      </c:scatterChart>
      <c:valAx>
        <c:axId val="-2084641856"/>
        <c:scaling>
          <c:orientation val="minMax"/>
          <c:max val="0.16000000000000003"/>
          <c:min val="0.02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200" b="1">
                    <a:solidFill>
                      <a:schemeClr val="tx1"/>
                    </a:solidFill>
                  </a:rPr>
                  <a:t>Injection rate (packets injected/node/cycle)</a:t>
                </a:r>
              </a:p>
            </c:rich>
          </c:tx>
          <c:layout>
            <c:manualLayout>
              <c:xMode val="edge"/>
              <c:yMode val="edge"/>
              <c:x val="0.14158567646177117"/>
              <c:y val="0.91107616957111903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cross"/>
        <c:minorTickMark val="cross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084638784"/>
        <c:crosses val="autoZero"/>
        <c:crossBetween val="midCat"/>
      </c:valAx>
      <c:valAx>
        <c:axId val="-2084638784"/>
        <c:scaling>
          <c:orientation val="minMax"/>
          <c:max val="50"/>
          <c:min val="15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300" b="0">
                    <a:solidFill>
                      <a:sysClr val="windowText" lastClr="000000"/>
                    </a:solidFill>
                  </a:rPr>
                  <a:t>Average packet latency</a:t>
                </a:r>
              </a:p>
            </c:rich>
          </c:tx>
          <c:layout>
            <c:manualLayout>
              <c:xMode val="edge"/>
              <c:yMode val="edge"/>
              <c:x val="1.6314817646159456E-3"/>
              <c:y val="3.9492750078999966E-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cross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08464185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134811467654737"/>
          <c:y val="3.4232166520984673E-2"/>
          <c:w val="0.87423836432448587"/>
          <c:h val="0.7090661726412056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Parsec!$I$2</c:f>
              <c:strCache>
                <c:ptCount val="1"/>
                <c:pt idx="0">
                  <c:v>Escape VC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Parsec!$H$3:$H$14</c:f>
              <c:strCache>
                <c:ptCount val="12"/>
                <c:pt idx="0">
                  <c:v>Barnes</c:v>
                </c:pt>
                <c:pt idx="1">
                  <c:v>Bodytrack</c:v>
                </c:pt>
                <c:pt idx="2">
                  <c:v>Canneal</c:v>
                </c:pt>
                <c:pt idx="3">
                  <c:v>FFT</c:v>
                </c:pt>
                <c:pt idx="4">
                  <c:v>F'animate</c:v>
                </c:pt>
                <c:pt idx="5">
                  <c:v>FMM</c:v>
                </c:pt>
                <c:pt idx="6">
                  <c:v>Lu_cb</c:v>
                </c:pt>
                <c:pt idx="7">
                  <c:v>Lu_ncb</c:v>
                </c:pt>
                <c:pt idx="8">
                  <c:v>Ocean_cp</c:v>
                </c:pt>
                <c:pt idx="9">
                  <c:v>Radix</c:v>
                </c:pt>
                <c:pt idx="10">
                  <c:v>Volrend</c:v>
                </c:pt>
                <c:pt idx="11">
                  <c:v>Average</c:v>
                </c:pt>
              </c:strCache>
            </c:strRef>
          </c:cat>
          <c:val>
            <c:numRef>
              <c:f>Parsec!$I$3:$I$14</c:f>
              <c:numCache>
                <c:formatCode>General</c:formatCode>
                <c:ptCount val="12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 formatCode="0.00E+00">
                  <c:v>1</c:v>
                </c:pt>
                <c:pt idx="9">
                  <c:v>1</c:v>
                </c:pt>
                <c:pt idx="10">
                  <c:v>1</c:v>
                </c:pt>
                <c:pt idx="11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92C-9F4B-90EF-00CB1FDE9E16}"/>
            </c:ext>
          </c:extLst>
        </c:ser>
        <c:ser>
          <c:idx val="1"/>
          <c:order val="1"/>
          <c:tx>
            <c:strRef>
              <c:f>Parsec!$J$2</c:f>
              <c:strCache>
                <c:ptCount val="1"/>
                <c:pt idx="0">
                  <c:v>SPIN</c:v>
                </c:pt>
              </c:strCache>
            </c:strRef>
          </c:tx>
          <c:spPr>
            <a:solidFill>
              <a:schemeClr val="accent2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Parsec!$H$3:$H$14</c:f>
              <c:strCache>
                <c:ptCount val="12"/>
                <c:pt idx="0">
                  <c:v>Barnes</c:v>
                </c:pt>
                <c:pt idx="1">
                  <c:v>Bodytrack</c:v>
                </c:pt>
                <c:pt idx="2">
                  <c:v>Canneal</c:v>
                </c:pt>
                <c:pt idx="3">
                  <c:v>FFT</c:v>
                </c:pt>
                <c:pt idx="4">
                  <c:v>F'animate</c:v>
                </c:pt>
                <c:pt idx="5">
                  <c:v>FMM</c:v>
                </c:pt>
                <c:pt idx="6">
                  <c:v>Lu_cb</c:v>
                </c:pt>
                <c:pt idx="7">
                  <c:v>Lu_ncb</c:v>
                </c:pt>
                <c:pt idx="8">
                  <c:v>Ocean_cp</c:v>
                </c:pt>
                <c:pt idx="9">
                  <c:v>Radix</c:v>
                </c:pt>
                <c:pt idx="10">
                  <c:v>Volrend</c:v>
                </c:pt>
                <c:pt idx="11">
                  <c:v>Average</c:v>
                </c:pt>
              </c:strCache>
            </c:strRef>
          </c:cat>
          <c:val>
            <c:numRef>
              <c:f>Parsec!$J$3:$J$14</c:f>
              <c:numCache>
                <c:formatCode>General</c:formatCode>
                <c:ptCount val="12"/>
                <c:pt idx="0">
                  <c:v>1.1794338852053941</c:v>
                </c:pt>
                <c:pt idx="1">
                  <c:v>0.98458747031869731</c:v>
                </c:pt>
                <c:pt idx="2">
                  <c:v>0.98179931858616398</c:v>
                </c:pt>
                <c:pt idx="3">
                  <c:v>0.9621527186710479</c:v>
                </c:pt>
                <c:pt idx="4">
                  <c:v>1.0000671424589227</c:v>
                </c:pt>
                <c:pt idx="5">
                  <c:v>1.0439349152881037</c:v>
                </c:pt>
                <c:pt idx="6">
                  <c:v>0.93680470249075121</c:v>
                </c:pt>
                <c:pt idx="7">
                  <c:v>0.8957021980801132</c:v>
                </c:pt>
                <c:pt idx="8" formatCode="0.00E+00">
                  <c:v>0.82644628099173556</c:v>
                </c:pt>
                <c:pt idx="9">
                  <c:v>1.265678473020923</c:v>
                </c:pt>
                <c:pt idx="10">
                  <c:v>0.84597146955381097</c:v>
                </c:pt>
                <c:pt idx="11">
                  <c:v>0.99296168860596945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92C-9F4B-90EF-00CB1FDE9E16}"/>
            </c:ext>
          </c:extLst>
        </c:ser>
        <c:ser>
          <c:idx val="2"/>
          <c:order val="2"/>
          <c:tx>
            <c:strRef>
              <c:f>Parsec!$K$2</c:f>
              <c:strCache>
                <c:ptCount val="1"/>
                <c:pt idx="0">
                  <c:v>BBR</c:v>
                </c:pt>
              </c:strCache>
            </c:strRef>
          </c:tx>
          <c:spPr>
            <a:solidFill>
              <a:schemeClr val="accent3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Parsec!$H$3:$H$14</c:f>
              <c:strCache>
                <c:ptCount val="12"/>
                <c:pt idx="0">
                  <c:v>Barnes</c:v>
                </c:pt>
                <c:pt idx="1">
                  <c:v>Bodytrack</c:v>
                </c:pt>
                <c:pt idx="2">
                  <c:v>Canneal</c:v>
                </c:pt>
                <c:pt idx="3">
                  <c:v>FFT</c:v>
                </c:pt>
                <c:pt idx="4">
                  <c:v>F'animate</c:v>
                </c:pt>
                <c:pt idx="5">
                  <c:v>FMM</c:v>
                </c:pt>
                <c:pt idx="6">
                  <c:v>Lu_cb</c:v>
                </c:pt>
                <c:pt idx="7">
                  <c:v>Lu_ncb</c:v>
                </c:pt>
                <c:pt idx="8">
                  <c:v>Ocean_cp</c:v>
                </c:pt>
                <c:pt idx="9">
                  <c:v>Radix</c:v>
                </c:pt>
                <c:pt idx="10">
                  <c:v>Volrend</c:v>
                </c:pt>
                <c:pt idx="11">
                  <c:v>Average</c:v>
                </c:pt>
              </c:strCache>
            </c:strRef>
          </c:cat>
          <c:val>
            <c:numRef>
              <c:f>Parsec!$K$3:$K$14</c:f>
              <c:numCache>
                <c:formatCode>General</c:formatCode>
                <c:ptCount val="12"/>
                <c:pt idx="0">
                  <c:v>1.0175706580539459</c:v>
                </c:pt>
                <c:pt idx="1">
                  <c:v>0.98638009916067915</c:v>
                </c:pt>
                <c:pt idx="2">
                  <c:v>0.93966069475518899</c:v>
                </c:pt>
                <c:pt idx="3">
                  <c:v>0.94306848579681934</c:v>
                </c:pt>
                <c:pt idx="4">
                  <c:v>0.99192524554281514</c:v>
                </c:pt>
                <c:pt idx="5">
                  <c:v>1.0254842884302215</c:v>
                </c:pt>
                <c:pt idx="6">
                  <c:v>0.92042624345032165</c:v>
                </c:pt>
                <c:pt idx="7">
                  <c:v>0.83386648040773603</c:v>
                </c:pt>
                <c:pt idx="8" formatCode="0.00E+00">
                  <c:v>0.64628560740495866</c:v>
                </c:pt>
                <c:pt idx="9">
                  <c:v>1.0802861491690456</c:v>
                </c:pt>
                <c:pt idx="10">
                  <c:v>0.84271931809507306</c:v>
                </c:pt>
                <c:pt idx="11">
                  <c:v>0.92978847911516393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92C-9F4B-90EF-00CB1FDE9E16}"/>
            </c:ext>
          </c:extLst>
        </c:ser>
        <c:ser>
          <c:idx val="3"/>
          <c:order val="3"/>
          <c:tx>
            <c:strRef>
              <c:f>Parsec!$L$2</c:f>
              <c:strCache>
                <c:ptCount val="1"/>
                <c:pt idx="0">
                  <c:v>BINDU</c:v>
                </c:pt>
              </c:strCache>
            </c:strRef>
          </c:tx>
          <c:spPr>
            <a:solidFill>
              <a:schemeClr val="accent4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Parsec!$H$3:$H$14</c:f>
              <c:strCache>
                <c:ptCount val="12"/>
                <c:pt idx="0">
                  <c:v>Barnes</c:v>
                </c:pt>
                <c:pt idx="1">
                  <c:v>Bodytrack</c:v>
                </c:pt>
                <c:pt idx="2">
                  <c:v>Canneal</c:v>
                </c:pt>
                <c:pt idx="3">
                  <c:v>FFT</c:v>
                </c:pt>
                <c:pt idx="4">
                  <c:v>F'animate</c:v>
                </c:pt>
                <c:pt idx="5">
                  <c:v>FMM</c:v>
                </c:pt>
                <c:pt idx="6">
                  <c:v>Lu_cb</c:v>
                </c:pt>
                <c:pt idx="7">
                  <c:v>Lu_ncb</c:v>
                </c:pt>
                <c:pt idx="8">
                  <c:v>Ocean_cp</c:v>
                </c:pt>
                <c:pt idx="9">
                  <c:v>Radix</c:v>
                </c:pt>
                <c:pt idx="10">
                  <c:v>Volrend</c:v>
                </c:pt>
                <c:pt idx="11">
                  <c:v>Average</c:v>
                </c:pt>
              </c:strCache>
            </c:strRef>
          </c:cat>
          <c:val>
            <c:numRef>
              <c:f>Parsec!$L$3:$L$14</c:f>
              <c:numCache>
                <c:formatCode>General</c:formatCode>
                <c:ptCount val="12"/>
                <c:pt idx="0">
                  <c:v>1.012874127975572</c:v>
                </c:pt>
                <c:pt idx="1">
                  <c:v>0.9861766315563909</c:v>
                </c:pt>
                <c:pt idx="2">
                  <c:v>0.94629396336346761</c:v>
                </c:pt>
                <c:pt idx="3">
                  <c:v>0.9383035958895598</c:v>
                </c:pt>
                <c:pt idx="4">
                  <c:v>0.99509285618117072</c:v>
                </c:pt>
                <c:pt idx="5">
                  <c:v>1.0396468298150867</c:v>
                </c:pt>
                <c:pt idx="6">
                  <c:v>0.93499596558807074</c:v>
                </c:pt>
                <c:pt idx="7">
                  <c:v>0.86881459313640552</c:v>
                </c:pt>
                <c:pt idx="8" formatCode="0.00E+00">
                  <c:v>0.68391884283471072</c:v>
                </c:pt>
                <c:pt idx="9">
                  <c:v>1.0413367662775552</c:v>
                </c:pt>
                <c:pt idx="10">
                  <c:v>0.83924838021089021</c:v>
                </c:pt>
                <c:pt idx="11">
                  <c:v>0.93515477752989817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392C-9F4B-90EF-00CB1FDE9E1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axId val="886462752"/>
        <c:axId val="987561184"/>
      </c:barChart>
      <c:catAx>
        <c:axId val="88646275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87561184"/>
        <c:crosses val="autoZero"/>
        <c:auto val="1"/>
        <c:lblAlgn val="ctr"/>
        <c:lblOffset val="100"/>
        <c:noMultiLvlLbl val="0"/>
      </c:catAx>
      <c:valAx>
        <c:axId val="987561184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 b="1" i="0" baseline="0">
                    <a:solidFill>
                      <a:sysClr val="windowText" lastClr="000000"/>
                    </a:solidFill>
                    <a:effectLst/>
                  </a:rPr>
                  <a:t>Normalized runtime</a:t>
                </a:r>
                <a:endParaRPr lang="en-US" sz="1600">
                  <a:solidFill>
                    <a:sysClr val="windowText" lastClr="000000"/>
                  </a:solidFill>
                  <a:effectLst/>
                </a:endParaRPr>
              </a:p>
            </c:rich>
          </c:tx>
          <c:layout>
            <c:manualLayout>
              <c:xMode val="edge"/>
              <c:yMode val="edge"/>
              <c:x val="0"/>
              <c:y val="7.741849195005783E-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cross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8646275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14859577055646578"/>
          <c:y val="4.5889825394634428E-3"/>
          <c:w val="0.7635058613801472"/>
          <c:h val="0.1224618771178877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717817170382126"/>
          <c:y val="8.0510592069527417E-2"/>
          <c:w val="0.81282362897629967"/>
          <c:h val="0.6753279665777876"/>
        </c:manualLayout>
      </c:layout>
      <c:lineChart>
        <c:grouping val="standard"/>
        <c:varyColors val="0"/>
        <c:ser>
          <c:idx val="0"/>
          <c:order val="0"/>
          <c:tx>
            <c:strRef>
              <c:f>'inter-bindu sensitivity_Mesh'!$S$40</c:f>
              <c:strCache>
                <c:ptCount val="1"/>
                <c:pt idx="0">
                  <c:v>fault-0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50800">
                <a:solidFill>
                  <a:schemeClr val="accent1"/>
                </a:solidFill>
              </a:ln>
              <a:effectLst/>
            </c:spPr>
          </c:marker>
          <c:cat>
            <c:numRef>
              <c:f>'inter-bindu sensitivity_Mesh'!$R$41:$R$51</c:f>
              <c:numCache>
                <c:formatCode>General</c:formatCode>
                <c:ptCount val="11"/>
                <c:pt idx="0">
                  <c:v>1</c:v>
                </c:pt>
                <c:pt idx="1">
                  <c:v>10</c:v>
                </c:pt>
                <c:pt idx="2">
                  <c:v>20</c:v>
                </c:pt>
                <c:pt idx="3">
                  <c:v>30</c:v>
                </c:pt>
                <c:pt idx="4">
                  <c:v>40</c:v>
                </c:pt>
                <c:pt idx="5">
                  <c:v>50</c:v>
                </c:pt>
                <c:pt idx="6">
                  <c:v>60</c:v>
                </c:pt>
                <c:pt idx="7">
                  <c:v>70</c:v>
                </c:pt>
                <c:pt idx="8">
                  <c:v>80</c:v>
                </c:pt>
                <c:pt idx="9">
                  <c:v>90</c:v>
                </c:pt>
                <c:pt idx="10">
                  <c:v>100</c:v>
                </c:pt>
              </c:numCache>
            </c:numRef>
          </c:cat>
          <c:val>
            <c:numRef>
              <c:f>'inter-bindu sensitivity_Mesh'!$S$41:$S$51</c:f>
              <c:numCache>
                <c:formatCode>General</c:formatCode>
                <c:ptCount val="11"/>
                <c:pt idx="0">
                  <c:v>0.16</c:v>
                </c:pt>
                <c:pt idx="1">
                  <c:v>0.14000000000000001</c:v>
                </c:pt>
                <c:pt idx="2">
                  <c:v>0.14000000000000001</c:v>
                </c:pt>
                <c:pt idx="3">
                  <c:v>0.14000000000000001</c:v>
                </c:pt>
                <c:pt idx="4">
                  <c:v>0.14000000000000001</c:v>
                </c:pt>
                <c:pt idx="5">
                  <c:v>0.14000000000000001</c:v>
                </c:pt>
                <c:pt idx="6">
                  <c:v>0.14000000000000001</c:v>
                </c:pt>
                <c:pt idx="7">
                  <c:v>0.14000000000000001</c:v>
                </c:pt>
                <c:pt idx="8">
                  <c:v>0.14000000000000001</c:v>
                </c:pt>
                <c:pt idx="9">
                  <c:v>0.14000000000000001</c:v>
                </c:pt>
                <c:pt idx="10">
                  <c:v>0.14000000000000001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FE6-4B0A-85FA-9A58E907E00D}"/>
            </c:ext>
          </c:extLst>
        </c:ser>
        <c:ser>
          <c:idx val="1"/>
          <c:order val="1"/>
          <c:tx>
            <c:strRef>
              <c:f>'inter-bindu sensitivity_Mesh'!$T$40</c:f>
              <c:strCache>
                <c:ptCount val="1"/>
                <c:pt idx="0">
                  <c:v>fault-4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50800">
                <a:solidFill>
                  <a:schemeClr val="accent2"/>
                </a:solidFill>
              </a:ln>
              <a:effectLst/>
            </c:spPr>
          </c:marker>
          <c:cat>
            <c:numRef>
              <c:f>'inter-bindu sensitivity_Mesh'!$R$41:$R$51</c:f>
              <c:numCache>
                <c:formatCode>General</c:formatCode>
                <c:ptCount val="11"/>
                <c:pt idx="0">
                  <c:v>1</c:v>
                </c:pt>
                <c:pt idx="1">
                  <c:v>10</c:v>
                </c:pt>
                <c:pt idx="2">
                  <c:v>20</c:v>
                </c:pt>
                <c:pt idx="3">
                  <c:v>30</c:v>
                </c:pt>
                <c:pt idx="4">
                  <c:v>40</c:v>
                </c:pt>
                <c:pt idx="5">
                  <c:v>50</c:v>
                </c:pt>
                <c:pt idx="6">
                  <c:v>60</c:v>
                </c:pt>
                <c:pt idx="7">
                  <c:v>70</c:v>
                </c:pt>
                <c:pt idx="8">
                  <c:v>80</c:v>
                </c:pt>
                <c:pt idx="9">
                  <c:v>90</c:v>
                </c:pt>
                <c:pt idx="10">
                  <c:v>100</c:v>
                </c:pt>
              </c:numCache>
            </c:numRef>
          </c:cat>
          <c:val>
            <c:numRef>
              <c:f>'inter-bindu sensitivity_Mesh'!$T$41:$T$51</c:f>
              <c:numCache>
                <c:formatCode>General</c:formatCode>
                <c:ptCount val="11"/>
                <c:pt idx="0">
                  <c:v>0.14000000000000001</c:v>
                </c:pt>
                <c:pt idx="1">
                  <c:v>0.14000000000000001</c:v>
                </c:pt>
                <c:pt idx="2">
                  <c:v>0.14000000000000001</c:v>
                </c:pt>
                <c:pt idx="3">
                  <c:v>0.14000000000000001</c:v>
                </c:pt>
                <c:pt idx="4">
                  <c:v>0.14000000000000001</c:v>
                </c:pt>
                <c:pt idx="5">
                  <c:v>0.14000000000000001</c:v>
                </c:pt>
                <c:pt idx="6">
                  <c:v>0.14000000000000001</c:v>
                </c:pt>
                <c:pt idx="7">
                  <c:v>0.14000000000000001</c:v>
                </c:pt>
                <c:pt idx="8">
                  <c:v>0.14000000000000001</c:v>
                </c:pt>
                <c:pt idx="9">
                  <c:v>0.14000000000000001</c:v>
                </c:pt>
                <c:pt idx="10">
                  <c:v>0.14000000000000001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1FE6-4B0A-85FA-9A58E907E00D}"/>
            </c:ext>
          </c:extLst>
        </c:ser>
        <c:ser>
          <c:idx val="2"/>
          <c:order val="2"/>
          <c:tx>
            <c:strRef>
              <c:f>'inter-bindu sensitivity_Mesh'!$U$40</c:f>
              <c:strCache>
                <c:ptCount val="1"/>
                <c:pt idx="0">
                  <c:v>fault-8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50800">
                <a:solidFill>
                  <a:schemeClr val="accent3"/>
                </a:solidFill>
              </a:ln>
              <a:effectLst/>
            </c:spPr>
          </c:marker>
          <c:cat>
            <c:numRef>
              <c:f>'inter-bindu sensitivity_Mesh'!$R$41:$R$51</c:f>
              <c:numCache>
                <c:formatCode>General</c:formatCode>
                <c:ptCount val="11"/>
                <c:pt idx="0">
                  <c:v>1</c:v>
                </c:pt>
                <c:pt idx="1">
                  <c:v>10</c:v>
                </c:pt>
                <c:pt idx="2">
                  <c:v>20</c:v>
                </c:pt>
                <c:pt idx="3">
                  <c:v>30</c:v>
                </c:pt>
                <c:pt idx="4">
                  <c:v>40</c:v>
                </c:pt>
                <c:pt idx="5">
                  <c:v>50</c:v>
                </c:pt>
                <c:pt idx="6">
                  <c:v>60</c:v>
                </c:pt>
                <c:pt idx="7">
                  <c:v>70</c:v>
                </c:pt>
                <c:pt idx="8">
                  <c:v>80</c:v>
                </c:pt>
                <c:pt idx="9">
                  <c:v>90</c:v>
                </c:pt>
                <c:pt idx="10">
                  <c:v>100</c:v>
                </c:pt>
              </c:numCache>
            </c:numRef>
          </c:cat>
          <c:val>
            <c:numRef>
              <c:f>'inter-bindu sensitivity_Mesh'!$U$41:$U$51</c:f>
              <c:numCache>
                <c:formatCode>General</c:formatCode>
                <c:ptCount val="11"/>
                <c:pt idx="0">
                  <c:v>0.1</c:v>
                </c:pt>
                <c:pt idx="1">
                  <c:v>0.12</c:v>
                </c:pt>
                <c:pt idx="2">
                  <c:v>0.1</c:v>
                </c:pt>
                <c:pt idx="3">
                  <c:v>0.12</c:v>
                </c:pt>
                <c:pt idx="4">
                  <c:v>0.1</c:v>
                </c:pt>
                <c:pt idx="5">
                  <c:v>0.12</c:v>
                </c:pt>
                <c:pt idx="6">
                  <c:v>0.12</c:v>
                </c:pt>
                <c:pt idx="7">
                  <c:v>0.12</c:v>
                </c:pt>
                <c:pt idx="8">
                  <c:v>0.12</c:v>
                </c:pt>
                <c:pt idx="9">
                  <c:v>0.12</c:v>
                </c:pt>
                <c:pt idx="10">
                  <c:v>0.12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1FE6-4B0A-85FA-9A58E907E00D}"/>
            </c:ext>
          </c:extLst>
        </c:ser>
        <c:ser>
          <c:idx val="3"/>
          <c:order val="3"/>
          <c:tx>
            <c:strRef>
              <c:f>'inter-bindu sensitivity_Mesh'!$V$40</c:f>
              <c:strCache>
                <c:ptCount val="1"/>
                <c:pt idx="0">
                  <c:v>fault-12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50800">
                <a:solidFill>
                  <a:schemeClr val="accent4"/>
                </a:solidFill>
              </a:ln>
              <a:effectLst/>
            </c:spPr>
          </c:marker>
          <c:cat>
            <c:numRef>
              <c:f>'inter-bindu sensitivity_Mesh'!$R$41:$R$51</c:f>
              <c:numCache>
                <c:formatCode>General</c:formatCode>
                <c:ptCount val="11"/>
                <c:pt idx="0">
                  <c:v>1</c:v>
                </c:pt>
                <c:pt idx="1">
                  <c:v>10</c:v>
                </c:pt>
                <c:pt idx="2">
                  <c:v>20</c:v>
                </c:pt>
                <c:pt idx="3">
                  <c:v>30</c:v>
                </c:pt>
                <c:pt idx="4">
                  <c:v>40</c:v>
                </c:pt>
                <c:pt idx="5">
                  <c:v>50</c:v>
                </c:pt>
                <c:pt idx="6">
                  <c:v>60</c:v>
                </c:pt>
                <c:pt idx="7">
                  <c:v>70</c:v>
                </c:pt>
                <c:pt idx="8">
                  <c:v>80</c:v>
                </c:pt>
                <c:pt idx="9">
                  <c:v>90</c:v>
                </c:pt>
                <c:pt idx="10">
                  <c:v>100</c:v>
                </c:pt>
              </c:numCache>
            </c:numRef>
          </c:cat>
          <c:val>
            <c:numRef>
              <c:f>'inter-bindu sensitivity_Mesh'!$V$41:$V$51</c:f>
              <c:numCache>
                <c:formatCode>General</c:formatCode>
                <c:ptCount val="11"/>
                <c:pt idx="0">
                  <c:v>0.1</c:v>
                </c:pt>
                <c:pt idx="1">
                  <c:v>0.1</c:v>
                </c:pt>
                <c:pt idx="2">
                  <c:v>0.1</c:v>
                </c:pt>
                <c:pt idx="3">
                  <c:v>0.1</c:v>
                </c:pt>
                <c:pt idx="4">
                  <c:v>0.1</c:v>
                </c:pt>
                <c:pt idx="5">
                  <c:v>0.1</c:v>
                </c:pt>
                <c:pt idx="6">
                  <c:v>0.1</c:v>
                </c:pt>
                <c:pt idx="7">
                  <c:v>0.1</c:v>
                </c:pt>
                <c:pt idx="8">
                  <c:v>0.08</c:v>
                </c:pt>
                <c:pt idx="9">
                  <c:v>0.08</c:v>
                </c:pt>
                <c:pt idx="10">
                  <c:v>0.08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1FE6-4B0A-85FA-9A58E907E00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901696256"/>
        <c:axId val="1904049728"/>
      </c:lineChart>
      <c:catAx>
        <c:axId val="190169625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 b="0" baseline="0">
                    <a:solidFill>
                      <a:schemeClr val="tx1"/>
                    </a:solidFill>
                  </a:rPr>
                  <a:t>Bindu Movement Period</a:t>
                </a:r>
                <a:endParaRPr lang="en-US" sz="1600" b="0">
                  <a:solidFill>
                    <a:schemeClr val="tx1"/>
                  </a:solidFill>
                </a:endParaRPr>
              </a:p>
            </c:rich>
          </c:tx>
          <c:layout>
            <c:manualLayout>
              <c:xMode val="edge"/>
              <c:yMode val="edge"/>
              <c:x val="0.29779877515310588"/>
              <c:y val="0.88995391705069127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cross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04049728"/>
        <c:crosses val="autoZero"/>
        <c:auto val="1"/>
        <c:lblAlgn val="ctr"/>
        <c:lblOffset val="100"/>
        <c:noMultiLvlLbl val="0"/>
      </c:catAx>
      <c:valAx>
        <c:axId val="1904049728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 b="0">
                    <a:solidFill>
                      <a:schemeClr val="tx1"/>
                    </a:solidFill>
                  </a:rPr>
                  <a:t>Saturation Throughput</a:t>
                </a:r>
              </a:p>
            </c:rich>
          </c:tx>
          <c:layout>
            <c:manualLayout>
              <c:xMode val="edge"/>
              <c:yMode val="edge"/>
              <c:x val="1.9571303587051624E-3"/>
              <c:y val="7.1733104378756282E-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cross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0169625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6648148419616718"/>
          <c:y val="2.9970621811977002E-2"/>
          <c:w val="0.80369466640346854"/>
          <c:h val="0.78293548243286581"/>
        </c:manualLayout>
      </c:layout>
      <c:lineChart>
        <c:grouping val="standard"/>
        <c:varyColors val="0"/>
        <c:ser>
          <c:idx val="0"/>
          <c:order val="0"/>
          <c:tx>
            <c:strRef>
              <c:f>'link-utlization'!$B$201</c:f>
              <c:strCache>
                <c:ptCount val="1"/>
                <c:pt idx="0">
                  <c:v>escapeVC</c:v>
                </c:pt>
              </c:strCache>
            </c:strRef>
          </c:tx>
          <c:spPr>
            <a:ln w="3810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50800">
                <a:solidFill>
                  <a:schemeClr val="accent1"/>
                </a:solidFill>
              </a:ln>
              <a:effectLst/>
            </c:spPr>
          </c:marker>
          <c:cat>
            <c:numRef>
              <c:f>'link-utlization'!$A$202:$A$218</c:f>
              <c:numCache>
                <c:formatCode>General</c:formatCode>
                <c:ptCount val="17"/>
                <c:pt idx="0">
                  <c:v>0.02</c:v>
                </c:pt>
                <c:pt idx="1">
                  <c:v>0.04</c:v>
                </c:pt>
                <c:pt idx="2">
                  <c:v>0.06</c:v>
                </c:pt>
                <c:pt idx="3">
                  <c:v>0.08</c:v>
                </c:pt>
                <c:pt idx="4">
                  <c:v>0.1</c:v>
                </c:pt>
                <c:pt idx="5">
                  <c:v>0.12</c:v>
                </c:pt>
                <c:pt idx="6">
                  <c:v>0.14000000000000001</c:v>
                </c:pt>
                <c:pt idx="7">
                  <c:v>0.16</c:v>
                </c:pt>
                <c:pt idx="8">
                  <c:v>0.18</c:v>
                </c:pt>
                <c:pt idx="9">
                  <c:v>0.2</c:v>
                </c:pt>
                <c:pt idx="10">
                  <c:v>0.22</c:v>
                </c:pt>
                <c:pt idx="11">
                  <c:v>0.24</c:v>
                </c:pt>
                <c:pt idx="12">
                  <c:v>0.26</c:v>
                </c:pt>
                <c:pt idx="13">
                  <c:v>0.28000000000000003</c:v>
                </c:pt>
                <c:pt idx="14">
                  <c:v>0.3</c:v>
                </c:pt>
                <c:pt idx="15">
                  <c:v>0.32</c:v>
                </c:pt>
                <c:pt idx="16">
                  <c:v>0.34</c:v>
                </c:pt>
              </c:numCache>
            </c:numRef>
          </c:cat>
          <c:val>
            <c:numRef>
              <c:f>'link-utlization'!$B$202:$B$218</c:f>
              <c:numCache>
                <c:formatCode>General</c:formatCode>
                <c:ptCount val="17"/>
                <c:pt idx="0">
                  <c:v>1.388818790127851</c:v>
                </c:pt>
                <c:pt idx="1">
                  <c:v>1.1989642942564855</c:v>
                </c:pt>
                <c:pt idx="2">
                  <c:v>1.1271403959006316</c:v>
                </c:pt>
                <c:pt idx="3">
                  <c:v>1.0823983167040598</c:v>
                </c:pt>
                <c:pt idx="4">
                  <c:v>1.0577190428898566</c:v>
                </c:pt>
                <c:pt idx="5">
                  <c:v>1.0457019640903356</c:v>
                </c:pt>
                <c:pt idx="6">
                  <c:v>1.0514587713184631</c:v>
                </c:pt>
                <c:pt idx="7">
                  <c:v>1.043158481451663</c:v>
                </c:pt>
                <c:pt idx="8">
                  <c:v>1.0555709930768391</c:v>
                </c:pt>
                <c:pt idx="9">
                  <c:v>1.0284121082872706</c:v>
                </c:pt>
                <c:pt idx="10">
                  <c:v>1.0965504043144274</c:v>
                </c:pt>
                <c:pt idx="11">
                  <c:v>1.0838500983841155</c:v>
                </c:pt>
                <c:pt idx="12">
                  <c:v>1.0388963002447813</c:v>
                </c:pt>
                <c:pt idx="13">
                  <c:v>1.0589446342943527</c:v>
                </c:pt>
                <c:pt idx="14">
                  <c:v>1.0563426996608078</c:v>
                </c:pt>
                <c:pt idx="15">
                  <c:v>1.0530326834818009</c:v>
                </c:pt>
                <c:pt idx="16">
                  <c:v>1.0472231489434196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619-41EE-B82F-66D11C60012E}"/>
            </c:ext>
          </c:extLst>
        </c:ser>
        <c:ser>
          <c:idx val="1"/>
          <c:order val="1"/>
          <c:tx>
            <c:strRef>
              <c:f>'link-utlization'!$C$201</c:f>
              <c:strCache>
                <c:ptCount val="1"/>
                <c:pt idx="0">
                  <c:v>SPIN</c:v>
                </c:pt>
              </c:strCache>
            </c:strRef>
          </c:tx>
          <c:spPr>
            <a:ln w="3810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50800">
                <a:solidFill>
                  <a:schemeClr val="accent2"/>
                </a:solidFill>
              </a:ln>
              <a:effectLst/>
            </c:spPr>
          </c:marker>
          <c:cat>
            <c:numRef>
              <c:f>'link-utlization'!$A$202:$A$218</c:f>
              <c:numCache>
                <c:formatCode>General</c:formatCode>
                <c:ptCount val="17"/>
                <c:pt idx="0">
                  <c:v>0.02</c:v>
                </c:pt>
                <c:pt idx="1">
                  <c:v>0.04</c:v>
                </c:pt>
                <c:pt idx="2">
                  <c:v>0.06</c:v>
                </c:pt>
                <c:pt idx="3">
                  <c:v>0.08</c:v>
                </c:pt>
                <c:pt idx="4">
                  <c:v>0.1</c:v>
                </c:pt>
                <c:pt idx="5">
                  <c:v>0.12</c:v>
                </c:pt>
                <c:pt idx="6">
                  <c:v>0.14000000000000001</c:v>
                </c:pt>
                <c:pt idx="7">
                  <c:v>0.16</c:v>
                </c:pt>
                <c:pt idx="8">
                  <c:v>0.18</c:v>
                </c:pt>
                <c:pt idx="9">
                  <c:v>0.2</c:v>
                </c:pt>
                <c:pt idx="10">
                  <c:v>0.22</c:v>
                </c:pt>
                <c:pt idx="11">
                  <c:v>0.24</c:v>
                </c:pt>
                <c:pt idx="12">
                  <c:v>0.26</c:v>
                </c:pt>
                <c:pt idx="13">
                  <c:v>0.28000000000000003</c:v>
                </c:pt>
                <c:pt idx="14">
                  <c:v>0.3</c:v>
                </c:pt>
                <c:pt idx="15">
                  <c:v>0.32</c:v>
                </c:pt>
                <c:pt idx="16">
                  <c:v>0.34</c:v>
                </c:pt>
              </c:numCache>
            </c:numRef>
          </c:cat>
          <c:val>
            <c:numRef>
              <c:f>'link-utlization'!$C$202:$C$218</c:f>
              <c:numCache>
                <c:formatCode>General</c:formatCode>
                <c:ptCount val="17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2.5329948530539776</c:v>
                </c:pt>
                <c:pt idx="7">
                  <c:v>2.6438438534780442</c:v>
                </c:pt>
                <c:pt idx="8">
                  <c:v>3.8757392649499223</c:v>
                </c:pt>
                <c:pt idx="9">
                  <c:v>5.0225287900561364</c:v>
                </c:pt>
                <c:pt idx="10">
                  <c:v>3.0948056695755533</c:v>
                </c:pt>
                <c:pt idx="11">
                  <c:v>14.103047155943443</c:v>
                </c:pt>
                <c:pt idx="12">
                  <c:v>4.1007478069822332</c:v>
                </c:pt>
                <c:pt idx="13">
                  <c:v>7.6487638229590065</c:v>
                </c:pt>
                <c:pt idx="14">
                  <c:v>3.2921256973060857</c:v>
                </c:pt>
                <c:pt idx="15">
                  <c:v>2.8214191432449622</c:v>
                </c:pt>
                <c:pt idx="16">
                  <c:v>5.9046119608804579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D619-41EE-B82F-66D11C60012E}"/>
            </c:ext>
          </c:extLst>
        </c:ser>
        <c:ser>
          <c:idx val="2"/>
          <c:order val="2"/>
          <c:tx>
            <c:strRef>
              <c:f>'link-utlization'!$D$201</c:f>
              <c:strCache>
                <c:ptCount val="1"/>
                <c:pt idx="0">
                  <c:v>BBR</c:v>
                </c:pt>
              </c:strCache>
            </c:strRef>
          </c:tx>
          <c:spPr>
            <a:ln w="3810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50800">
                <a:solidFill>
                  <a:schemeClr val="accent3"/>
                </a:solidFill>
              </a:ln>
              <a:effectLst/>
            </c:spPr>
          </c:marker>
          <c:cat>
            <c:numRef>
              <c:f>'link-utlization'!$A$202:$A$218</c:f>
              <c:numCache>
                <c:formatCode>General</c:formatCode>
                <c:ptCount val="17"/>
                <c:pt idx="0">
                  <c:v>0.02</c:v>
                </c:pt>
                <c:pt idx="1">
                  <c:v>0.04</c:v>
                </c:pt>
                <c:pt idx="2">
                  <c:v>0.06</c:v>
                </c:pt>
                <c:pt idx="3">
                  <c:v>0.08</c:v>
                </c:pt>
                <c:pt idx="4">
                  <c:v>0.1</c:v>
                </c:pt>
                <c:pt idx="5">
                  <c:v>0.12</c:v>
                </c:pt>
                <c:pt idx="6">
                  <c:v>0.14000000000000001</c:v>
                </c:pt>
                <c:pt idx="7">
                  <c:v>0.16</c:v>
                </c:pt>
                <c:pt idx="8">
                  <c:v>0.18</c:v>
                </c:pt>
                <c:pt idx="9">
                  <c:v>0.2</c:v>
                </c:pt>
                <c:pt idx="10">
                  <c:v>0.22</c:v>
                </c:pt>
                <c:pt idx="11">
                  <c:v>0.24</c:v>
                </c:pt>
                <c:pt idx="12">
                  <c:v>0.26</c:v>
                </c:pt>
                <c:pt idx="13">
                  <c:v>0.28000000000000003</c:v>
                </c:pt>
                <c:pt idx="14">
                  <c:v>0.3</c:v>
                </c:pt>
                <c:pt idx="15">
                  <c:v>0.32</c:v>
                </c:pt>
                <c:pt idx="16">
                  <c:v>0.34</c:v>
                </c:pt>
              </c:numCache>
            </c:numRef>
          </c:cat>
          <c:val>
            <c:numRef>
              <c:f>'link-utlization'!$D$202:$D$218</c:f>
              <c:numCache>
                <c:formatCode>General</c:formatCode>
                <c:ptCount val="17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1.1046253429964774</c:v>
                </c:pt>
                <c:pt idx="5">
                  <c:v>1.2357451578703944</c:v>
                </c:pt>
                <c:pt idx="6">
                  <c:v>1.261186063499578</c:v>
                </c:pt>
                <c:pt idx="7">
                  <c:v>1.2778790711916237</c:v>
                </c:pt>
                <c:pt idx="8">
                  <c:v>1.2583770878214426</c:v>
                </c:pt>
                <c:pt idx="9">
                  <c:v>1.2785740174520221</c:v>
                </c:pt>
                <c:pt idx="10">
                  <c:v>1.3273194354619897</c:v>
                </c:pt>
                <c:pt idx="11">
                  <c:v>1.2221036369278426</c:v>
                </c:pt>
                <c:pt idx="12">
                  <c:v>1.2569997713935193</c:v>
                </c:pt>
                <c:pt idx="13">
                  <c:v>1.2386683225343689</c:v>
                </c:pt>
                <c:pt idx="14">
                  <c:v>1.2698747165529314</c:v>
                </c:pt>
                <c:pt idx="15">
                  <c:v>1.3526850507982584</c:v>
                </c:pt>
                <c:pt idx="16">
                  <c:v>1.2044023664646928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D619-41EE-B82F-66D11C60012E}"/>
            </c:ext>
          </c:extLst>
        </c:ser>
        <c:ser>
          <c:idx val="3"/>
          <c:order val="3"/>
          <c:tx>
            <c:strRef>
              <c:f>'link-utlization'!$E$201</c:f>
              <c:strCache>
                <c:ptCount val="1"/>
                <c:pt idx="0">
                  <c:v>BINDU-1_1</c:v>
                </c:pt>
              </c:strCache>
            </c:strRef>
          </c:tx>
          <c:spPr>
            <a:ln w="38100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50800">
                <a:solidFill>
                  <a:schemeClr val="accent4"/>
                </a:solidFill>
              </a:ln>
              <a:effectLst/>
            </c:spPr>
          </c:marker>
          <c:cat>
            <c:numRef>
              <c:f>'link-utlization'!$A$202:$A$218</c:f>
              <c:numCache>
                <c:formatCode>General</c:formatCode>
                <c:ptCount val="17"/>
                <c:pt idx="0">
                  <c:v>0.02</c:v>
                </c:pt>
                <c:pt idx="1">
                  <c:v>0.04</c:v>
                </c:pt>
                <c:pt idx="2">
                  <c:v>0.06</c:v>
                </c:pt>
                <c:pt idx="3">
                  <c:v>0.08</c:v>
                </c:pt>
                <c:pt idx="4">
                  <c:v>0.1</c:v>
                </c:pt>
                <c:pt idx="5">
                  <c:v>0.12</c:v>
                </c:pt>
                <c:pt idx="6">
                  <c:v>0.14000000000000001</c:v>
                </c:pt>
                <c:pt idx="7">
                  <c:v>0.16</c:v>
                </c:pt>
                <c:pt idx="8">
                  <c:v>0.18</c:v>
                </c:pt>
                <c:pt idx="9">
                  <c:v>0.2</c:v>
                </c:pt>
                <c:pt idx="10">
                  <c:v>0.22</c:v>
                </c:pt>
                <c:pt idx="11">
                  <c:v>0.24</c:v>
                </c:pt>
                <c:pt idx="12">
                  <c:v>0.26</c:v>
                </c:pt>
                <c:pt idx="13">
                  <c:v>0.28000000000000003</c:v>
                </c:pt>
                <c:pt idx="14">
                  <c:v>0.3</c:v>
                </c:pt>
                <c:pt idx="15">
                  <c:v>0.32</c:v>
                </c:pt>
                <c:pt idx="16">
                  <c:v>0.34</c:v>
                </c:pt>
              </c:numCache>
            </c:numRef>
          </c:cat>
          <c:val>
            <c:numRef>
              <c:f>'link-utlization'!$E$202:$E$218</c:f>
              <c:numCache>
                <c:formatCode>General</c:formatCode>
                <c:ptCount val="17"/>
                <c:pt idx="0">
                  <c:v>1.0000443906491372</c:v>
                </c:pt>
                <c:pt idx="1">
                  <c:v>1.0000870046330688</c:v>
                </c:pt>
                <c:pt idx="2">
                  <c:v>1.0001804170241559</c:v>
                </c:pt>
                <c:pt idx="3">
                  <c:v>1.0002662476208155</c:v>
                </c:pt>
                <c:pt idx="4">
                  <c:v>1.0004619611634906</c:v>
                </c:pt>
                <c:pt idx="5">
                  <c:v>1.0007837944413209</c:v>
                </c:pt>
                <c:pt idx="6">
                  <c:v>1.1101937568632918</c:v>
                </c:pt>
                <c:pt idx="7">
                  <c:v>1.1325738925866145</c:v>
                </c:pt>
                <c:pt idx="8">
                  <c:v>1.1349255541750867</c:v>
                </c:pt>
                <c:pt idx="9">
                  <c:v>1.1286194811485775</c:v>
                </c:pt>
                <c:pt idx="10">
                  <c:v>1.1498758176006503</c:v>
                </c:pt>
                <c:pt idx="11">
                  <c:v>1.12839037571915</c:v>
                </c:pt>
                <c:pt idx="12">
                  <c:v>1.1256280051372332</c:v>
                </c:pt>
                <c:pt idx="13">
                  <c:v>1.1273466038614903</c:v>
                </c:pt>
                <c:pt idx="14">
                  <c:v>1.125439058944252</c:v>
                </c:pt>
                <c:pt idx="15">
                  <c:v>1.1446772063558841</c:v>
                </c:pt>
                <c:pt idx="16">
                  <c:v>1.1219933451686368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D619-41EE-B82F-66D11C60012E}"/>
            </c:ext>
          </c:extLst>
        </c:ser>
        <c:ser>
          <c:idx val="4"/>
          <c:order val="4"/>
          <c:tx>
            <c:strRef>
              <c:f>'link-utlization'!$F$201</c:f>
              <c:strCache>
                <c:ptCount val="1"/>
                <c:pt idx="0">
                  <c:v>BINDU-1_32</c:v>
                </c:pt>
              </c:strCache>
            </c:strRef>
          </c:tx>
          <c:spPr>
            <a:ln w="38100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50800">
                <a:solidFill>
                  <a:schemeClr val="accent5"/>
                </a:solidFill>
              </a:ln>
              <a:effectLst/>
            </c:spPr>
          </c:marker>
          <c:cat>
            <c:numRef>
              <c:f>'link-utlization'!$A$202:$A$218</c:f>
              <c:numCache>
                <c:formatCode>General</c:formatCode>
                <c:ptCount val="17"/>
                <c:pt idx="0">
                  <c:v>0.02</c:v>
                </c:pt>
                <c:pt idx="1">
                  <c:v>0.04</c:v>
                </c:pt>
                <c:pt idx="2">
                  <c:v>0.06</c:v>
                </c:pt>
                <c:pt idx="3">
                  <c:v>0.08</c:v>
                </c:pt>
                <c:pt idx="4">
                  <c:v>0.1</c:v>
                </c:pt>
                <c:pt idx="5">
                  <c:v>0.12</c:v>
                </c:pt>
                <c:pt idx="6">
                  <c:v>0.14000000000000001</c:v>
                </c:pt>
                <c:pt idx="7">
                  <c:v>0.16</c:v>
                </c:pt>
                <c:pt idx="8">
                  <c:v>0.18</c:v>
                </c:pt>
                <c:pt idx="9">
                  <c:v>0.2</c:v>
                </c:pt>
                <c:pt idx="10">
                  <c:v>0.22</c:v>
                </c:pt>
                <c:pt idx="11">
                  <c:v>0.24</c:v>
                </c:pt>
                <c:pt idx="12">
                  <c:v>0.26</c:v>
                </c:pt>
                <c:pt idx="13">
                  <c:v>0.28000000000000003</c:v>
                </c:pt>
                <c:pt idx="14">
                  <c:v>0.3</c:v>
                </c:pt>
                <c:pt idx="15">
                  <c:v>0.32</c:v>
                </c:pt>
                <c:pt idx="16">
                  <c:v>0.34</c:v>
                </c:pt>
              </c:numCache>
            </c:numRef>
          </c:cat>
          <c:val>
            <c:numRef>
              <c:f>'link-utlization'!$F$202:$F$218</c:f>
              <c:numCache>
                <c:formatCode>General</c:formatCode>
                <c:ptCount val="17"/>
                <c:pt idx="0">
                  <c:v>1</c:v>
                </c:pt>
                <c:pt idx="1">
                  <c:v>1.0000022309245047</c:v>
                </c:pt>
                <c:pt idx="2">
                  <c:v>1.0000079306026084</c:v>
                </c:pt>
                <c:pt idx="3">
                  <c:v>1.0000111559080509</c:v>
                </c:pt>
                <c:pt idx="4">
                  <c:v>1.0000252542283461</c:v>
                </c:pt>
                <c:pt idx="5">
                  <c:v>1.0000498944267102</c:v>
                </c:pt>
                <c:pt idx="6">
                  <c:v>1.0397760828788614</c:v>
                </c:pt>
                <c:pt idx="7">
                  <c:v>1.0649186782893723</c:v>
                </c:pt>
                <c:pt idx="8">
                  <c:v>1.1107529328290722</c:v>
                </c:pt>
                <c:pt idx="9">
                  <c:v>1.1350874466879091</c:v>
                </c:pt>
                <c:pt idx="10">
                  <c:v>1.0737996139562407</c:v>
                </c:pt>
                <c:pt idx="11">
                  <c:v>1.1234774958476648</c:v>
                </c:pt>
                <c:pt idx="12">
                  <c:v>1.0937617387583058</c:v>
                </c:pt>
                <c:pt idx="13">
                  <c:v>1.0948368726650426</c:v>
                </c:pt>
                <c:pt idx="14">
                  <c:v>1.0966927232350479</c:v>
                </c:pt>
                <c:pt idx="15">
                  <c:v>1.1148347130375853</c:v>
                </c:pt>
                <c:pt idx="16">
                  <c:v>1.0836727663155998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D619-41EE-B82F-66D11C60012E}"/>
            </c:ext>
          </c:extLst>
        </c:ser>
        <c:ser>
          <c:idx val="5"/>
          <c:order val="5"/>
          <c:tx>
            <c:strRef>
              <c:f>'link-utlization'!$G$201</c:f>
              <c:strCache>
                <c:ptCount val="1"/>
                <c:pt idx="0">
                  <c:v>BINDU-1_64</c:v>
                </c:pt>
              </c:strCache>
            </c:strRef>
          </c:tx>
          <c:spPr>
            <a:ln w="38100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50800">
                <a:solidFill>
                  <a:schemeClr val="accent6"/>
                </a:solidFill>
              </a:ln>
              <a:effectLst/>
            </c:spPr>
          </c:marker>
          <c:cat>
            <c:numRef>
              <c:f>'link-utlization'!$A$202:$A$218</c:f>
              <c:numCache>
                <c:formatCode>General</c:formatCode>
                <c:ptCount val="17"/>
                <c:pt idx="0">
                  <c:v>0.02</c:v>
                </c:pt>
                <c:pt idx="1">
                  <c:v>0.04</c:v>
                </c:pt>
                <c:pt idx="2">
                  <c:v>0.06</c:v>
                </c:pt>
                <c:pt idx="3">
                  <c:v>0.08</c:v>
                </c:pt>
                <c:pt idx="4">
                  <c:v>0.1</c:v>
                </c:pt>
                <c:pt idx="5">
                  <c:v>0.12</c:v>
                </c:pt>
                <c:pt idx="6">
                  <c:v>0.14000000000000001</c:v>
                </c:pt>
                <c:pt idx="7">
                  <c:v>0.16</c:v>
                </c:pt>
                <c:pt idx="8">
                  <c:v>0.18</c:v>
                </c:pt>
                <c:pt idx="9">
                  <c:v>0.2</c:v>
                </c:pt>
                <c:pt idx="10">
                  <c:v>0.22</c:v>
                </c:pt>
                <c:pt idx="11">
                  <c:v>0.24</c:v>
                </c:pt>
                <c:pt idx="12">
                  <c:v>0.26</c:v>
                </c:pt>
                <c:pt idx="13">
                  <c:v>0.28000000000000003</c:v>
                </c:pt>
                <c:pt idx="14">
                  <c:v>0.3</c:v>
                </c:pt>
                <c:pt idx="15">
                  <c:v>0.32</c:v>
                </c:pt>
                <c:pt idx="16">
                  <c:v>0.34</c:v>
                </c:pt>
              </c:numCache>
            </c:numRef>
          </c:cat>
          <c:val>
            <c:numRef>
              <c:f>'link-utlization'!$G$202:$G$218</c:f>
              <c:numCache>
                <c:formatCode>General</c:formatCode>
                <c:ptCount val="17"/>
                <c:pt idx="0">
                  <c:v>1</c:v>
                </c:pt>
                <c:pt idx="1">
                  <c:v>1.0000014872818721</c:v>
                </c:pt>
                <c:pt idx="2">
                  <c:v>1.0000039652997963</c:v>
                </c:pt>
                <c:pt idx="3">
                  <c:v>1.0000066935519538</c:v>
                </c:pt>
                <c:pt idx="4">
                  <c:v>1.0000133698652922</c:v>
                </c:pt>
                <c:pt idx="5">
                  <c:v>1.0000233336841267</c:v>
                </c:pt>
                <c:pt idx="6">
                  <c:v>1.0388596163813997</c:v>
                </c:pt>
                <c:pt idx="7">
                  <c:v>1.072107350267864</c:v>
                </c:pt>
                <c:pt idx="8">
                  <c:v>1.0803389405738693</c:v>
                </c:pt>
                <c:pt idx="9">
                  <c:v>1.075688353801036</c:v>
                </c:pt>
                <c:pt idx="10">
                  <c:v>1.0921730235965408</c:v>
                </c:pt>
                <c:pt idx="11">
                  <c:v>1.0799353518379058</c:v>
                </c:pt>
                <c:pt idx="12">
                  <c:v>1.0941613939752013</c:v>
                </c:pt>
                <c:pt idx="13">
                  <c:v>1.0687663734673625</c:v>
                </c:pt>
                <c:pt idx="14">
                  <c:v>1.0987090083581545</c:v>
                </c:pt>
                <c:pt idx="15">
                  <c:v>1.0836579867072405</c:v>
                </c:pt>
                <c:pt idx="16">
                  <c:v>1.0933902629703227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D619-41EE-B82F-66D11C60012E}"/>
            </c:ext>
          </c:extLst>
        </c:ser>
        <c:ser>
          <c:idx val="6"/>
          <c:order val="6"/>
          <c:tx>
            <c:strRef>
              <c:f>'link-utlization'!$H$201</c:f>
              <c:strCache>
                <c:ptCount val="1"/>
                <c:pt idx="0">
                  <c:v>BINDU-1_1_512</c:v>
                </c:pt>
              </c:strCache>
            </c:strRef>
          </c:tx>
          <c:spPr>
            <a:ln w="38100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</a:schemeClr>
              </a:solidFill>
              <a:ln w="9525">
                <a:solidFill>
                  <a:schemeClr val="accent1">
                    <a:lumMod val="60000"/>
                  </a:schemeClr>
                </a:solidFill>
              </a:ln>
              <a:effectLst/>
            </c:spPr>
          </c:marker>
          <c:cat>
            <c:numRef>
              <c:f>'link-utlization'!$A$202:$A$218</c:f>
              <c:numCache>
                <c:formatCode>General</c:formatCode>
                <c:ptCount val="17"/>
                <c:pt idx="0">
                  <c:v>0.02</c:v>
                </c:pt>
                <c:pt idx="1">
                  <c:v>0.04</c:v>
                </c:pt>
                <c:pt idx="2">
                  <c:v>0.06</c:v>
                </c:pt>
                <c:pt idx="3">
                  <c:v>0.08</c:v>
                </c:pt>
                <c:pt idx="4">
                  <c:v>0.1</c:v>
                </c:pt>
                <c:pt idx="5">
                  <c:v>0.12</c:v>
                </c:pt>
                <c:pt idx="6">
                  <c:v>0.14000000000000001</c:v>
                </c:pt>
                <c:pt idx="7">
                  <c:v>0.16</c:v>
                </c:pt>
                <c:pt idx="8">
                  <c:v>0.18</c:v>
                </c:pt>
                <c:pt idx="9">
                  <c:v>0.2</c:v>
                </c:pt>
                <c:pt idx="10">
                  <c:v>0.22</c:v>
                </c:pt>
                <c:pt idx="11">
                  <c:v>0.24</c:v>
                </c:pt>
                <c:pt idx="12">
                  <c:v>0.26</c:v>
                </c:pt>
                <c:pt idx="13">
                  <c:v>0.28000000000000003</c:v>
                </c:pt>
                <c:pt idx="14">
                  <c:v>0.3</c:v>
                </c:pt>
                <c:pt idx="15">
                  <c:v>0.32</c:v>
                </c:pt>
                <c:pt idx="16">
                  <c:v>0.34</c:v>
                </c:pt>
              </c:numCache>
            </c:numRef>
          </c:cat>
          <c:val>
            <c:numRef>
              <c:f>'link-utlization'!$H$202:$H$218</c:f>
              <c:numCache>
                <c:formatCode>General</c:formatCode>
                <c:ptCount val="17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1.0000023768721595</c:v>
                </c:pt>
                <c:pt idx="5">
                  <c:v>1.0000049646987907</c:v>
                </c:pt>
                <c:pt idx="6">
                  <c:v>1.0054865384076754</c:v>
                </c:pt>
                <c:pt idx="7">
                  <c:v>1.0105960256839612</c:v>
                </c:pt>
                <c:pt idx="8">
                  <c:v>1.0134214750015489</c:v>
                </c:pt>
                <c:pt idx="9">
                  <c:v>1.0113618039888812</c:v>
                </c:pt>
                <c:pt idx="10">
                  <c:v>1.0117033998238609</c:v>
                </c:pt>
                <c:pt idx="11">
                  <c:v>1.0148109787920223</c:v>
                </c:pt>
                <c:pt idx="12">
                  <c:v>1.0147651019098241</c:v>
                </c:pt>
                <c:pt idx="13">
                  <c:v>1.0208884560249964</c:v>
                </c:pt>
                <c:pt idx="14">
                  <c:v>1.0205438963541735</c:v>
                </c:pt>
                <c:pt idx="15">
                  <c:v>1.0161890164365526</c:v>
                </c:pt>
                <c:pt idx="16">
                  <c:v>1.0160120086141664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D619-41EE-B82F-66D11C60012E}"/>
            </c:ext>
          </c:extLst>
        </c:ser>
        <c:ser>
          <c:idx val="7"/>
          <c:order val="7"/>
          <c:tx>
            <c:strRef>
              <c:f>'link-utlization'!$I$201</c:f>
              <c:strCache>
                <c:ptCount val="1"/>
                <c:pt idx="0">
                  <c:v>BINDU-1_1024</c:v>
                </c:pt>
              </c:strCache>
            </c:strRef>
          </c:tx>
          <c:spPr>
            <a:ln w="38100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60000"/>
                </a:schemeClr>
              </a:solidFill>
              <a:ln w="50800">
                <a:solidFill>
                  <a:schemeClr val="accent2">
                    <a:lumMod val="60000"/>
                  </a:schemeClr>
                </a:solidFill>
              </a:ln>
              <a:effectLst/>
            </c:spPr>
          </c:marker>
          <c:cat>
            <c:numRef>
              <c:f>'link-utlization'!$A$202:$A$218</c:f>
              <c:numCache>
                <c:formatCode>General</c:formatCode>
                <c:ptCount val="17"/>
                <c:pt idx="0">
                  <c:v>0.02</c:v>
                </c:pt>
                <c:pt idx="1">
                  <c:v>0.04</c:v>
                </c:pt>
                <c:pt idx="2">
                  <c:v>0.06</c:v>
                </c:pt>
                <c:pt idx="3">
                  <c:v>0.08</c:v>
                </c:pt>
                <c:pt idx="4">
                  <c:v>0.1</c:v>
                </c:pt>
                <c:pt idx="5">
                  <c:v>0.12</c:v>
                </c:pt>
                <c:pt idx="6">
                  <c:v>0.14000000000000001</c:v>
                </c:pt>
                <c:pt idx="7">
                  <c:v>0.16</c:v>
                </c:pt>
                <c:pt idx="8">
                  <c:v>0.18</c:v>
                </c:pt>
                <c:pt idx="9">
                  <c:v>0.2</c:v>
                </c:pt>
                <c:pt idx="10">
                  <c:v>0.22</c:v>
                </c:pt>
                <c:pt idx="11">
                  <c:v>0.24</c:v>
                </c:pt>
                <c:pt idx="12">
                  <c:v>0.26</c:v>
                </c:pt>
                <c:pt idx="13">
                  <c:v>0.28000000000000003</c:v>
                </c:pt>
                <c:pt idx="14">
                  <c:v>0.3</c:v>
                </c:pt>
                <c:pt idx="15">
                  <c:v>0.32</c:v>
                </c:pt>
                <c:pt idx="16">
                  <c:v>0.34</c:v>
                </c:pt>
              </c:numCache>
            </c:numRef>
          </c:cat>
          <c:val>
            <c:numRef>
              <c:f>'link-utlization'!$I$202:$I$218</c:f>
              <c:numCache>
                <c:formatCode>General</c:formatCode>
                <c:ptCount val="17"/>
                <c:pt idx="0">
                  <c:v>1</c:v>
                </c:pt>
                <c:pt idx="1">
                  <c:v>1.0000007436415015</c:v>
                </c:pt>
                <c:pt idx="2">
                  <c:v>1</c:v>
                </c:pt>
                <c:pt idx="3">
                  <c:v>1</c:v>
                </c:pt>
                <c:pt idx="4">
                  <c:v>1.0000005942206895</c:v>
                </c:pt>
                <c:pt idx="5">
                  <c:v>1.0000007447042125</c:v>
                </c:pt>
                <c:pt idx="6">
                  <c:v>1.0022954252342526</c:v>
                </c:pt>
                <c:pt idx="7">
                  <c:v>1.0071979432907792</c:v>
                </c:pt>
                <c:pt idx="8">
                  <c:v>1.0070619879915925</c:v>
                </c:pt>
                <c:pt idx="9">
                  <c:v>1.0060520090762615</c:v>
                </c:pt>
                <c:pt idx="10">
                  <c:v>1.0067017714762481</c:v>
                </c:pt>
                <c:pt idx="11">
                  <c:v>1.00572623169835</c:v>
                </c:pt>
                <c:pt idx="12">
                  <c:v>1.0132816810552581</c:v>
                </c:pt>
                <c:pt idx="13">
                  <c:v>1.006833227141994</c:v>
                </c:pt>
                <c:pt idx="14">
                  <c:v>1.0197044324983264</c:v>
                </c:pt>
                <c:pt idx="15">
                  <c:v>1.0069725589862375</c:v>
                </c:pt>
                <c:pt idx="16">
                  <c:v>1.00782695288208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D619-41EE-B82F-66D11C60012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30278431"/>
        <c:axId val="524505039"/>
      </c:lineChart>
      <c:catAx>
        <c:axId val="530278431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 b="0">
                    <a:solidFill>
                      <a:sysClr val="windowText" lastClr="000000"/>
                    </a:solidFill>
                  </a:rPr>
                  <a:t>Injection rate (packets</a:t>
                </a:r>
                <a:r>
                  <a:rPr lang="en-US" sz="1400" b="0" baseline="0">
                    <a:solidFill>
                      <a:sysClr val="windowText" lastClr="000000"/>
                    </a:solidFill>
                  </a:rPr>
                  <a:t> received/node/cycle)</a:t>
                </a:r>
                <a:endParaRPr lang="en-US" sz="1400" b="0">
                  <a:solidFill>
                    <a:sysClr val="windowText" lastClr="000000"/>
                  </a:solidFill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cross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1380000" spcFirstLastPara="1" vertOverflow="ellipsis" wrap="square" anchor="ctr" anchorCtr="1"/>
          <a:lstStyle/>
          <a:p>
            <a:pPr>
              <a:defRPr sz="14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24505039"/>
        <c:crosses val="autoZero"/>
        <c:auto val="1"/>
        <c:lblAlgn val="ctr"/>
        <c:lblOffset val="0"/>
        <c:noMultiLvlLbl val="0"/>
      </c:catAx>
      <c:valAx>
        <c:axId val="524505039"/>
        <c:scaling>
          <c:orientation val="minMax"/>
          <c:max val="2"/>
          <c:min val="1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 b="0">
                    <a:solidFill>
                      <a:sysClr val="windowText" lastClr="000000"/>
                    </a:solidFill>
                  </a:rPr>
                  <a:t>Normalized extra-link traversal per packet</a:t>
                </a:r>
              </a:p>
            </c:rich>
          </c:tx>
          <c:layout>
            <c:manualLayout>
              <c:xMode val="edge"/>
              <c:yMode val="edge"/>
              <c:x val="1.3483108978095874E-3"/>
              <c:y val="0.149427204962459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cross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3027843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466022781767744"/>
          <c:y val="5.7370343104950317E-2"/>
          <c:w val="0.78641950203447097"/>
          <c:h val="0.71322744646720526"/>
        </c:manualLayout>
      </c:layout>
      <c:scatterChart>
        <c:scatterStyle val="lineMarker"/>
        <c:varyColors val="0"/>
        <c:ser>
          <c:idx val="0"/>
          <c:order val="0"/>
          <c:tx>
            <c:strRef>
              <c:f>regular64c!$B$90</c:f>
              <c:strCache>
                <c:ptCount val="1"/>
                <c:pt idx="0">
                  <c:v>brownian-network(bb-1)</c:v>
                </c:pt>
              </c:strCache>
            </c:strRef>
          </c:tx>
          <c:spPr>
            <a:ln w="444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63500">
                <a:solidFill>
                  <a:schemeClr val="accent1"/>
                </a:solidFill>
              </a:ln>
              <a:effectLst/>
            </c:spPr>
          </c:marker>
          <c:xVal>
            <c:numRef>
              <c:f>regular64c!$A$91:$A$106</c:f>
              <c:numCache>
                <c:formatCode>General</c:formatCode>
                <c:ptCount val="16"/>
                <c:pt idx="0">
                  <c:v>0.02</c:v>
                </c:pt>
                <c:pt idx="1">
                  <c:v>0.04</c:v>
                </c:pt>
                <c:pt idx="2">
                  <c:v>0.06</c:v>
                </c:pt>
                <c:pt idx="3">
                  <c:v>0.08</c:v>
                </c:pt>
                <c:pt idx="4">
                  <c:v>0.1</c:v>
                </c:pt>
                <c:pt idx="5">
                  <c:v>0.12</c:v>
                </c:pt>
                <c:pt idx="6">
                  <c:v>0.14000000000000001</c:v>
                </c:pt>
                <c:pt idx="7">
                  <c:v>0.16</c:v>
                </c:pt>
                <c:pt idx="8">
                  <c:v>0.18</c:v>
                </c:pt>
                <c:pt idx="9">
                  <c:v>0.2</c:v>
                </c:pt>
                <c:pt idx="10">
                  <c:v>0.22</c:v>
                </c:pt>
                <c:pt idx="11">
                  <c:v>0.24</c:v>
                </c:pt>
                <c:pt idx="12">
                  <c:v>0.26</c:v>
                </c:pt>
                <c:pt idx="13">
                  <c:v>0.28000000000000003</c:v>
                </c:pt>
                <c:pt idx="14">
                  <c:v>0.3</c:v>
                </c:pt>
                <c:pt idx="15">
                  <c:v>0.32</c:v>
                </c:pt>
              </c:numCache>
            </c:numRef>
          </c:xVal>
          <c:yVal>
            <c:numRef>
              <c:f>regular64c!$B$91:$B$106</c:f>
              <c:numCache>
                <c:formatCode>General</c:formatCode>
                <c:ptCount val="16"/>
                <c:pt idx="0">
                  <c:v>15.611777999999999</c:v>
                </c:pt>
                <c:pt idx="1">
                  <c:v>15.804681</c:v>
                </c:pt>
                <c:pt idx="2">
                  <c:v>16.076267999999999</c:v>
                </c:pt>
                <c:pt idx="3">
                  <c:v>16.429275000000001</c:v>
                </c:pt>
                <c:pt idx="4">
                  <c:v>17.012720000000002</c:v>
                </c:pt>
                <c:pt idx="5">
                  <c:v>18.170247</c:v>
                </c:pt>
                <c:pt idx="6">
                  <c:v>21.758641999999998</c:v>
                </c:pt>
                <c:pt idx="7">
                  <c:v>154.06221099999999</c:v>
                </c:pt>
                <c:pt idx="8">
                  <c:v>463.08357999999998</c:v>
                </c:pt>
                <c:pt idx="9">
                  <c:v>866.62806699999999</c:v>
                </c:pt>
                <c:pt idx="10">
                  <c:v>773.84450800000002</c:v>
                </c:pt>
                <c:pt idx="11">
                  <c:v>721.55397400000004</c:v>
                </c:pt>
                <c:pt idx="12">
                  <c:v>725.95408099999997</c:v>
                </c:pt>
                <c:pt idx="13">
                  <c:v>741.76064099999996</c:v>
                </c:pt>
                <c:pt idx="14">
                  <c:v>756.73303499999997</c:v>
                </c:pt>
                <c:pt idx="15">
                  <c:v>766.92200100000002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84F0-45B3-A89C-C6AF812B9D91}"/>
            </c:ext>
          </c:extLst>
        </c:ser>
        <c:ser>
          <c:idx val="1"/>
          <c:order val="1"/>
          <c:tx>
            <c:strRef>
              <c:f>regular64c!$C$90</c:f>
              <c:strCache>
                <c:ptCount val="1"/>
                <c:pt idx="0">
                  <c:v>BBR</c:v>
                </c:pt>
              </c:strCache>
            </c:strRef>
          </c:tx>
          <c:spPr>
            <a:ln w="444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63500">
                <a:solidFill>
                  <a:schemeClr val="accent2"/>
                </a:solidFill>
              </a:ln>
              <a:effectLst/>
            </c:spPr>
          </c:marker>
          <c:xVal>
            <c:numRef>
              <c:f>regular64c!$A$91:$A$106</c:f>
              <c:numCache>
                <c:formatCode>General</c:formatCode>
                <c:ptCount val="16"/>
                <c:pt idx="0">
                  <c:v>0.02</c:v>
                </c:pt>
                <c:pt idx="1">
                  <c:v>0.04</c:v>
                </c:pt>
                <c:pt idx="2">
                  <c:v>0.06</c:v>
                </c:pt>
                <c:pt idx="3">
                  <c:v>0.08</c:v>
                </c:pt>
                <c:pt idx="4">
                  <c:v>0.1</c:v>
                </c:pt>
                <c:pt idx="5">
                  <c:v>0.12</c:v>
                </c:pt>
                <c:pt idx="6">
                  <c:v>0.14000000000000001</c:v>
                </c:pt>
                <c:pt idx="7">
                  <c:v>0.16</c:v>
                </c:pt>
                <c:pt idx="8">
                  <c:v>0.18</c:v>
                </c:pt>
                <c:pt idx="9">
                  <c:v>0.2</c:v>
                </c:pt>
                <c:pt idx="10">
                  <c:v>0.22</c:v>
                </c:pt>
                <c:pt idx="11">
                  <c:v>0.24</c:v>
                </c:pt>
                <c:pt idx="12">
                  <c:v>0.26</c:v>
                </c:pt>
                <c:pt idx="13">
                  <c:v>0.28000000000000003</c:v>
                </c:pt>
                <c:pt idx="14">
                  <c:v>0.3</c:v>
                </c:pt>
                <c:pt idx="15">
                  <c:v>0.32</c:v>
                </c:pt>
              </c:numCache>
            </c:numRef>
          </c:xVal>
          <c:yVal>
            <c:numRef>
              <c:f>regular64c!$C$91:$C$106</c:f>
              <c:numCache>
                <c:formatCode>General</c:formatCode>
                <c:ptCount val="16"/>
                <c:pt idx="0">
                  <c:v>15.921678</c:v>
                </c:pt>
                <c:pt idx="1">
                  <c:v>16.399937000000001</c:v>
                </c:pt>
                <c:pt idx="2">
                  <c:v>16.97138</c:v>
                </c:pt>
                <c:pt idx="3">
                  <c:v>17.793431000000002</c:v>
                </c:pt>
                <c:pt idx="4">
                  <c:v>19.409061999999999</c:v>
                </c:pt>
                <c:pt idx="5">
                  <c:v>126.681815</c:v>
                </c:pt>
                <c:pt idx="6">
                  <c:v>877.91028100000005</c:v>
                </c:pt>
                <c:pt idx="7">
                  <c:v>779.710916</c:v>
                </c:pt>
                <c:pt idx="8">
                  <c:v>820.00866099999996</c:v>
                </c:pt>
                <c:pt idx="9">
                  <c:v>837.920748</c:v>
                </c:pt>
                <c:pt idx="10">
                  <c:v>843.02865899999995</c:v>
                </c:pt>
                <c:pt idx="11">
                  <c:v>837.35158699999999</c:v>
                </c:pt>
                <c:pt idx="12">
                  <c:v>826.75785499999995</c:v>
                </c:pt>
                <c:pt idx="13">
                  <c:v>814.23713899999996</c:v>
                </c:pt>
                <c:pt idx="14">
                  <c:v>804.23341400000004</c:v>
                </c:pt>
                <c:pt idx="15">
                  <c:v>798.77318300000002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84F0-45B3-A89C-C6AF812B9D91}"/>
            </c:ext>
          </c:extLst>
        </c:ser>
        <c:ser>
          <c:idx val="2"/>
          <c:order val="2"/>
          <c:tx>
            <c:strRef>
              <c:f>regular64c!$D$90</c:f>
              <c:strCache>
                <c:ptCount val="1"/>
                <c:pt idx="0">
                  <c:v>spin</c:v>
                </c:pt>
              </c:strCache>
            </c:strRef>
          </c:tx>
          <c:spPr>
            <a:ln w="444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63500">
                <a:solidFill>
                  <a:schemeClr val="accent3"/>
                </a:solidFill>
              </a:ln>
              <a:effectLst/>
            </c:spPr>
          </c:marker>
          <c:xVal>
            <c:numRef>
              <c:f>regular64c!$A$91:$A$106</c:f>
              <c:numCache>
                <c:formatCode>General</c:formatCode>
                <c:ptCount val="16"/>
                <c:pt idx="0">
                  <c:v>0.02</c:v>
                </c:pt>
                <c:pt idx="1">
                  <c:v>0.04</c:v>
                </c:pt>
                <c:pt idx="2">
                  <c:v>0.06</c:v>
                </c:pt>
                <c:pt idx="3">
                  <c:v>0.08</c:v>
                </c:pt>
                <c:pt idx="4">
                  <c:v>0.1</c:v>
                </c:pt>
                <c:pt idx="5">
                  <c:v>0.12</c:v>
                </c:pt>
                <c:pt idx="6">
                  <c:v>0.14000000000000001</c:v>
                </c:pt>
                <c:pt idx="7">
                  <c:v>0.16</c:v>
                </c:pt>
                <c:pt idx="8">
                  <c:v>0.18</c:v>
                </c:pt>
                <c:pt idx="9">
                  <c:v>0.2</c:v>
                </c:pt>
                <c:pt idx="10">
                  <c:v>0.22</c:v>
                </c:pt>
                <c:pt idx="11">
                  <c:v>0.24</c:v>
                </c:pt>
                <c:pt idx="12">
                  <c:v>0.26</c:v>
                </c:pt>
                <c:pt idx="13">
                  <c:v>0.28000000000000003</c:v>
                </c:pt>
                <c:pt idx="14">
                  <c:v>0.3</c:v>
                </c:pt>
                <c:pt idx="15">
                  <c:v>0.32</c:v>
                </c:pt>
              </c:numCache>
            </c:numRef>
          </c:xVal>
          <c:yVal>
            <c:numRef>
              <c:f>regular64c!$D$91:$D$106</c:f>
              <c:numCache>
                <c:formatCode>General</c:formatCode>
                <c:ptCount val="16"/>
                <c:pt idx="0">
                  <c:v>15.594331</c:v>
                </c:pt>
                <c:pt idx="1">
                  <c:v>15.73738</c:v>
                </c:pt>
                <c:pt idx="2">
                  <c:v>15.900347</c:v>
                </c:pt>
                <c:pt idx="3">
                  <c:v>16.090420999999999</c:v>
                </c:pt>
                <c:pt idx="4">
                  <c:v>16.416242</c:v>
                </c:pt>
                <c:pt idx="5">
                  <c:v>17.070989000000001</c:v>
                </c:pt>
                <c:pt idx="6">
                  <c:v>18.89902</c:v>
                </c:pt>
                <c:pt idx="7">
                  <c:v>111.194506</c:v>
                </c:pt>
                <c:pt idx="8">
                  <c:v>602.80439100000001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84F0-45B3-A89C-C6AF812B9D91}"/>
            </c:ext>
          </c:extLst>
        </c:ser>
        <c:ser>
          <c:idx val="3"/>
          <c:order val="3"/>
          <c:tx>
            <c:strRef>
              <c:f>regular64c!$E$90</c:f>
              <c:strCache>
                <c:ptCount val="1"/>
                <c:pt idx="0">
                  <c:v>escapeVC</c:v>
                </c:pt>
              </c:strCache>
            </c:strRef>
          </c:tx>
          <c:spPr>
            <a:ln w="44450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63500">
                <a:solidFill>
                  <a:schemeClr val="accent4"/>
                </a:solidFill>
              </a:ln>
              <a:effectLst/>
            </c:spPr>
          </c:marker>
          <c:xVal>
            <c:numRef>
              <c:f>regular64c!$A$91:$A$106</c:f>
              <c:numCache>
                <c:formatCode>General</c:formatCode>
                <c:ptCount val="16"/>
                <c:pt idx="0">
                  <c:v>0.02</c:v>
                </c:pt>
                <c:pt idx="1">
                  <c:v>0.04</c:v>
                </c:pt>
                <c:pt idx="2">
                  <c:v>0.06</c:v>
                </c:pt>
                <c:pt idx="3">
                  <c:v>0.08</c:v>
                </c:pt>
                <c:pt idx="4">
                  <c:v>0.1</c:v>
                </c:pt>
                <c:pt idx="5">
                  <c:v>0.12</c:v>
                </c:pt>
                <c:pt idx="6">
                  <c:v>0.14000000000000001</c:v>
                </c:pt>
                <c:pt idx="7">
                  <c:v>0.16</c:v>
                </c:pt>
                <c:pt idx="8">
                  <c:v>0.18</c:v>
                </c:pt>
                <c:pt idx="9">
                  <c:v>0.2</c:v>
                </c:pt>
                <c:pt idx="10">
                  <c:v>0.22</c:v>
                </c:pt>
                <c:pt idx="11">
                  <c:v>0.24</c:v>
                </c:pt>
                <c:pt idx="12">
                  <c:v>0.26</c:v>
                </c:pt>
                <c:pt idx="13">
                  <c:v>0.28000000000000003</c:v>
                </c:pt>
                <c:pt idx="14">
                  <c:v>0.3</c:v>
                </c:pt>
                <c:pt idx="15">
                  <c:v>0.32</c:v>
                </c:pt>
              </c:numCache>
            </c:numRef>
          </c:xVal>
          <c:yVal>
            <c:numRef>
              <c:f>regular64c!$E$91:$E$106</c:f>
              <c:numCache>
                <c:formatCode>General</c:formatCode>
                <c:ptCount val="16"/>
                <c:pt idx="0">
                  <c:v>16.641911</c:v>
                </c:pt>
                <c:pt idx="1">
                  <c:v>19.029420999999999</c:v>
                </c:pt>
                <c:pt idx="2">
                  <c:v>33.413527000000002</c:v>
                </c:pt>
                <c:pt idx="3">
                  <c:v>187.47569799999999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84F0-45B3-A89C-C6AF812B9D9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084641856"/>
        <c:axId val="-2084638784"/>
      </c:scatterChart>
      <c:valAx>
        <c:axId val="-2084641856"/>
        <c:scaling>
          <c:orientation val="minMax"/>
          <c:max val="0.16000000000000003"/>
          <c:min val="0.02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 algn="ctr" rtl="0">
                  <a:defRPr sz="1200" b="0" i="0" u="none" strike="noStrike" kern="1200" baseline="0">
                    <a:solidFill>
                      <a:srgbClr val="000000">
                        <a:lumMod val="65000"/>
                        <a:lumOff val="35000"/>
                      </a:srgb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200" b="1" i="0" u="none" strike="noStrike" kern="1200" baseline="0" dirty="0">
                    <a:solidFill>
                      <a:sysClr val="windowText" lastClr="000000"/>
                    </a:solidFill>
                    <a:effectLst/>
                    <a:latin typeface="+mn-lt"/>
                    <a:ea typeface="+mn-ea"/>
                    <a:cs typeface="+mn-cs"/>
                  </a:rPr>
                  <a:t>Injection rate (packets injected/node/cycle)</a:t>
                </a:r>
              </a:p>
            </c:rich>
          </c:tx>
          <c:layout>
            <c:manualLayout>
              <c:xMode val="edge"/>
              <c:yMode val="edge"/>
              <c:x val="0.19870074281579067"/>
              <c:y val="0.90592983595384979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 algn="ctr" rtl="0">
                <a:defRPr sz="1200" b="0" i="0" u="none" strike="noStrike" kern="1200" baseline="0">
                  <a:solidFill>
                    <a:srgbClr val="000000">
                      <a:lumMod val="65000"/>
                      <a:lumOff val="35000"/>
                    </a:srgb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cross"/>
        <c:minorTickMark val="cross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084638784"/>
        <c:crosses val="autoZero"/>
        <c:crossBetween val="midCat"/>
      </c:valAx>
      <c:valAx>
        <c:axId val="-2084638784"/>
        <c:scaling>
          <c:orientation val="minMax"/>
          <c:max val="50"/>
          <c:min val="15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300" b="0" dirty="0">
                    <a:solidFill>
                      <a:sysClr val="windowText" lastClr="000000"/>
                    </a:solidFill>
                  </a:rPr>
                  <a:t>Average packet latency</a:t>
                </a:r>
              </a:p>
            </c:rich>
          </c:tx>
          <c:layout>
            <c:manualLayout>
              <c:xMode val="edge"/>
              <c:yMode val="edge"/>
              <c:x val="1.02783560583651E-2"/>
              <c:y val="5.6081297448018208E-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cross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08464185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3531429086060462"/>
          <c:y val="8.2929907878972753E-2"/>
          <c:w val="0.79560751165862376"/>
          <c:h val="0.72739634349829996"/>
        </c:manualLayout>
      </c:layout>
      <c:scatterChart>
        <c:scatterStyle val="lineMarker"/>
        <c:varyColors val="0"/>
        <c:ser>
          <c:idx val="0"/>
          <c:order val="0"/>
          <c:tx>
            <c:strRef>
              <c:f>regular64c!$B$68</c:f>
              <c:strCache>
                <c:ptCount val="1"/>
                <c:pt idx="0">
                  <c:v>brownian-network(bb-1)</c:v>
                </c:pt>
              </c:strCache>
            </c:strRef>
          </c:tx>
          <c:spPr>
            <a:ln w="444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63500">
                <a:solidFill>
                  <a:schemeClr val="accent1"/>
                </a:solidFill>
              </a:ln>
              <a:effectLst/>
            </c:spPr>
          </c:marker>
          <c:xVal>
            <c:numRef>
              <c:f>regular64c!$A$69:$A$84</c:f>
              <c:numCache>
                <c:formatCode>General</c:formatCode>
                <c:ptCount val="16"/>
                <c:pt idx="0">
                  <c:v>0.02</c:v>
                </c:pt>
                <c:pt idx="1">
                  <c:v>0.04</c:v>
                </c:pt>
                <c:pt idx="2">
                  <c:v>0.06</c:v>
                </c:pt>
                <c:pt idx="3">
                  <c:v>0.08</c:v>
                </c:pt>
                <c:pt idx="4">
                  <c:v>0.1</c:v>
                </c:pt>
                <c:pt idx="5">
                  <c:v>0.12</c:v>
                </c:pt>
                <c:pt idx="6">
                  <c:v>0.14000000000000001</c:v>
                </c:pt>
                <c:pt idx="7">
                  <c:v>0.16</c:v>
                </c:pt>
                <c:pt idx="8">
                  <c:v>0.18</c:v>
                </c:pt>
                <c:pt idx="9">
                  <c:v>0.2</c:v>
                </c:pt>
                <c:pt idx="10">
                  <c:v>0.22</c:v>
                </c:pt>
                <c:pt idx="11">
                  <c:v>0.24</c:v>
                </c:pt>
                <c:pt idx="12">
                  <c:v>0.26</c:v>
                </c:pt>
                <c:pt idx="13">
                  <c:v>0.28000000000000003</c:v>
                </c:pt>
                <c:pt idx="14">
                  <c:v>0.3</c:v>
                </c:pt>
                <c:pt idx="15">
                  <c:v>0.32</c:v>
                </c:pt>
              </c:numCache>
            </c:numRef>
          </c:xVal>
          <c:yVal>
            <c:numRef>
              <c:f>regular64c!$B$69:$B$84</c:f>
              <c:numCache>
                <c:formatCode>General</c:formatCode>
                <c:ptCount val="16"/>
                <c:pt idx="0">
                  <c:v>13.084932</c:v>
                </c:pt>
                <c:pt idx="1">
                  <c:v>13.238747</c:v>
                </c:pt>
                <c:pt idx="2">
                  <c:v>13.458038</c:v>
                </c:pt>
                <c:pt idx="3">
                  <c:v>13.778377000000001</c:v>
                </c:pt>
                <c:pt idx="4">
                  <c:v>14.234311999999999</c:v>
                </c:pt>
                <c:pt idx="5">
                  <c:v>15.133111</c:v>
                </c:pt>
                <c:pt idx="6">
                  <c:v>17.555478999999998</c:v>
                </c:pt>
                <c:pt idx="7">
                  <c:v>746.78262500000005</c:v>
                </c:pt>
                <c:pt idx="8">
                  <c:v>761.83829600000001</c:v>
                </c:pt>
                <c:pt idx="9">
                  <c:v>665.53129200000001</c:v>
                </c:pt>
                <c:pt idx="10">
                  <c:v>713.66994299999999</c:v>
                </c:pt>
                <c:pt idx="11">
                  <c:v>818.62422200000003</c:v>
                </c:pt>
                <c:pt idx="12">
                  <c:v>781.67889600000001</c:v>
                </c:pt>
                <c:pt idx="13">
                  <c:v>806.22119899999996</c:v>
                </c:pt>
                <c:pt idx="14">
                  <c:v>807.55577700000003</c:v>
                </c:pt>
                <c:pt idx="15">
                  <c:v>783.06164200000001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7261-45C7-B694-094CEF1D2D8B}"/>
            </c:ext>
          </c:extLst>
        </c:ser>
        <c:ser>
          <c:idx val="1"/>
          <c:order val="1"/>
          <c:tx>
            <c:strRef>
              <c:f>regular64c!$C$68</c:f>
              <c:strCache>
                <c:ptCount val="1"/>
                <c:pt idx="0">
                  <c:v>BBR</c:v>
                </c:pt>
              </c:strCache>
            </c:strRef>
          </c:tx>
          <c:spPr>
            <a:ln w="444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63500">
                <a:solidFill>
                  <a:schemeClr val="accent2"/>
                </a:solidFill>
              </a:ln>
              <a:effectLst/>
            </c:spPr>
          </c:marker>
          <c:xVal>
            <c:numRef>
              <c:f>regular64c!$A$69:$A$84</c:f>
              <c:numCache>
                <c:formatCode>General</c:formatCode>
                <c:ptCount val="16"/>
                <c:pt idx="0">
                  <c:v>0.02</c:v>
                </c:pt>
                <c:pt idx="1">
                  <c:v>0.04</c:v>
                </c:pt>
                <c:pt idx="2">
                  <c:v>0.06</c:v>
                </c:pt>
                <c:pt idx="3">
                  <c:v>0.08</c:v>
                </c:pt>
                <c:pt idx="4">
                  <c:v>0.1</c:v>
                </c:pt>
                <c:pt idx="5">
                  <c:v>0.12</c:v>
                </c:pt>
                <c:pt idx="6">
                  <c:v>0.14000000000000001</c:v>
                </c:pt>
                <c:pt idx="7">
                  <c:v>0.16</c:v>
                </c:pt>
                <c:pt idx="8">
                  <c:v>0.18</c:v>
                </c:pt>
                <c:pt idx="9">
                  <c:v>0.2</c:v>
                </c:pt>
                <c:pt idx="10">
                  <c:v>0.22</c:v>
                </c:pt>
                <c:pt idx="11">
                  <c:v>0.24</c:v>
                </c:pt>
                <c:pt idx="12">
                  <c:v>0.26</c:v>
                </c:pt>
                <c:pt idx="13">
                  <c:v>0.28000000000000003</c:v>
                </c:pt>
                <c:pt idx="14">
                  <c:v>0.3</c:v>
                </c:pt>
                <c:pt idx="15">
                  <c:v>0.32</c:v>
                </c:pt>
              </c:numCache>
            </c:numRef>
          </c:xVal>
          <c:yVal>
            <c:numRef>
              <c:f>regular64c!$C$69:$C$84</c:f>
              <c:numCache>
                <c:formatCode>General</c:formatCode>
                <c:ptCount val="16"/>
                <c:pt idx="0">
                  <c:v>13.340635000000001</c:v>
                </c:pt>
                <c:pt idx="1">
                  <c:v>13.755656</c:v>
                </c:pt>
                <c:pt idx="2">
                  <c:v>14.257209</c:v>
                </c:pt>
                <c:pt idx="3">
                  <c:v>14.984788</c:v>
                </c:pt>
                <c:pt idx="4">
                  <c:v>16.175794</c:v>
                </c:pt>
                <c:pt idx="5">
                  <c:v>808.23516800000004</c:v>
                </c:pt>
                <c:pt idx="6">
                  <c:v>860.24587099999997</c:v>
                </c:pt>
                <c:pt idx="7">
                  <c:v>860.35109899999998</c:v>
                </c:pt>
                <c:pt idx="8">
                  <c:v>853.85158100000001</c:v>
                </c:pt>
                <c:pt idx="9">
                  <c:v>836.04193899999996</c:v>
                </c:pt>
                <c:pt idx="10">
                  <c:v>826.39946799999996</c:v>
                </c:pt>
                <c:pt idx="11">
                  <c:v>816.17037100000005</c:v>
                </c:pt>
                <c:pt idx="12">
                  <c:v>806.26339299999995</c:v>
                </c:pt>
                <c:pt idx="13">
                  <c:v>788.270805</c:v>
                </c:pt>
                <c:pt idx="14">
                  <c:v>780.56851200000006</c:v>
                </c:pt>
                <c:pt idx="15">
                  <c:v>775.54708400000004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7261-45C7-B694-094CEF1D2D8B}"/>
            </c:ext>
          </c:extLst>
        </c:ser>
        <c:ser>
          <c:idx val="2"/>
          <c:order val="2"/>
          <c:tx>
            <c:strRef>
              <c:f>regular64c!$D$68</c:f>
              <c:strCache>
                <c:ptCount val="1"/>
                <c:pt idx="0">
                  <c:v>spin</c:v>
                </c:pt>
              </c:strCache>
            </c:strRef>
          </c:tx>
          <c:spPr>
            <a:ln w="444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63500">
                <a:solidFill>
                  <a:schemeClr val="accent3"/>
                </a:solidFill>
              </a:ln>
              <a:effectLst/>
            </c:spPr>
          </c:marker>
          <c:xVal>
            <c:numRef>
              <c:f>regular64c!$A$69:$A$84</c:f>
              <c:numCache>
                <c:formatCode>General</c:formatCode>
                <c:ptCount val="16"/>
                <c:pt idx="0">
                  <c:v>0.02</c:v>
                </c:pt>
                <c:pt idx="1">
                  <c:v>0.04</c:v>
                </c:pt>
                <c:pt idx="2">
                  <c:v>0.06</c:v>
                </c:pt>
                <c:pt idx="3">
                  <c:v>0.08</c:v>
                </c:pt>
                <c:pt idx="4">
                  <c:v>0.1</c:v>
                </c:pt>
                <c:pt idx="5">
                  <c:v>0.12</c:v>
                </c:pt>
                <c:pt idx="6">
                  <c:v>0.14000000000000001</c:v>
                </c:pt>
                <c:pt idx="7">
                  <c:v>0.16</c:v>
                </c:pt>
                <c:pt idx="8">
                  <c:v>0.18</c:v>
                </c:pt>
                <c:pt idx="9">
                  <c:v>0.2</c:v>
                </c:pt>
                <c:pt idx="10">
                  <c:v>0.22</c:v>
                </c:pt>
                <c:pt idx="11">
                  <c:v>0.24</c:v>
                </c:pt>
                <c:pt idx="12">
                  <c:v>0.26</c:v>
                </c:pt>
                <c:pt idx="13">
                  <c:v>0.28000000000000003</c:v>
                </c:pt>
                <c:pt idx="14">
                  <c:v>0.3</c:v>
                </c:pt>
                <c:pt idx="15">
                  <c:v>0.32</c:v>
                </c:pt>
              </c:numCache>
            </c:numRef>
          </c:xVal>
          <c:yVal>
            <c:numRef>
              <c:f>regular64c!$D$69:$D$84</c:f>
              <c:numCache>
                <c:formatCode>General</c:formatCode>
                <c:ptCount val="16"/>
                <c:pt idx="0">
                  <c:v>13.068637000000001</c:v>
                </c:pt>
                <c:pt idx="1">
                  <c:v>13.175063</c:v>
                </c:pt>
                <c:pt idx="2">
                  <c:v>13.31732</c:v>
                </c:pt>
                <c:pt idx="3">
                  <c:v>13.505698000000001</c:v>
                </c:pt>
                <c:pt idx="4">
                  <c:v>13.815875</c:v>
                </c:pt>
                <c:pt idx="5">
                  <c:v>14.385018000000001</c:v>
                </c:pt>
                <c:pt idx="6">
                  <c:v>15.786683999999999</c:v>
                </c:pt>
                <c:pt idx="7">
                  <c:v>71.047745000000006</c:v>
                </c:pt>
                <c:pt idx="8">
                  <c:v>389.64918299999999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7261-45C7-B694-094CEF1D2D8B}"/>
            </c:ext>
          </c:extLst>
        </c:ser>
        <c:ser>
          <c:idx val="3"/>
          <c:order val="3"/>
          <c:tx>
            <c:strRef>
              <c:f>regular64c!$E$68</c:f>
              <c:strCache>
                <c:ptCount val="1"/>
                <c:pt idx="0">
                  <c:v>escapeVC</c:v>
                </c:pt>
              </c:strCache>
            </c:strRef>
          </c:tx>
          <c:spPr>
            <a:ln w="44450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63500">
                <a:solidFill>
                  <a:schemeClr val="accent4"/>
                </a:solidFill>
              </a:ln>
              <a:effectLst/>
            </c:spPr>
          </c:marker>
          <c:xVal>
            <c:numRef>
              <c:f>regular64c!$A$69:$A$84</c:f>
              <c:numCache>
                <c:formatCode>General</c:formatCode>
                <c:ptCount val="16"/>
                <c:pt idx="0">
                  <c:v>0.02</c:v>
                </c:pt>
                <c:pt idx="1">
                  <c:v>0.04</c:v>
                </c:pt>
                <c:pt idx="2">
                  <c:v>0.06</c:v>
                </c:pt>
                <c:pt idx="3">
                  <c:v>0.08</c:v>
                </c:pt>
                <c:pt idx="4">
                  <c:v>0.1</c:v>
                </c:pt>
                <c:pt idx="5">
                  <c:v>0.12</c:v>
                </c:pt>
                <c:pt idx="6">
                  <c:v>0.14000000000000001</c:v>
                </c:pt>
                <c:pt idx="7">
                  <c:v>0.16</c:v>
                </c:pt>
                <c:pt idx="8">
                  <c:v>0.18</c:v>
                </c:pt>
                <c:pt idx="9">
                  <c:v>0.2</c:v>
                </c:pt>
                <c:pt idx="10">
                  <c:v>0.22</c:v>
                </c:pt>
                <c:pt idx="11">
                  <c:v>0.24</c:v>
                </c:pt>
                <c:pt idx="12">
                  <c:v>0.26</c:v>
                </c:pt>
                <c:pt idx="13">
                  <c:v>0.28000000000000003</c:v>
                </c:pt>
                <c:pt idx="14">
                  <c:v>0.3</c:v>
                </c:pt>
                <c:pt idx="15">
                  <c:v>0.32</c:v>
                </c:pt>
              </c:numCache>
            </c:numRef>
          </c:xVal>
          <c:yVal>
            <c:numRef>
              <c:f>regular64c!$E$69:$E$84</c:f>
              <c:numCache>
                <c:formatCode>General</c:formatCode>
                <c:ptCount val="16"/>
                <c:pt idx="0">
                  <c:v>14.206296999999999</c:v>
                </c:pt>
                <c:pt idx="1">
                  <c:v>15.764728</c:v>
                </c:pt>
                <c:pt idx="2">
                  <c:v>24.401665999999999</c:v>
                </c:pt>
                <c:pt idx="3">
                  <c:v>28.758952000000001</c:v>
                </c:pt>
                <c:pt idx="4">
                  <c:v>184.431929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7261-45C7-B694-094CEF1D2D8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084641856"/>
        <c:axId val="-2084638784"/>
      </c:scatterChart>
      <c:valAx>
        <c:axId val="-2084641856"/>
        <c:scaling>
          <c:orientation val="minMax"/>
          <c:max val="0.16000000000000003"/>
          <c:min val="0.02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en-US" sz="1200" b="1" i="0" u="none" strike="noStrike" kern="1200" baseline="0">
                    <a:solidFill>
                      <a:sysClr val="windowText" lastClr="000000"/>
                    </a:solidFill>
                    <a:effectLst/>
                    <a:latin typeface="+mn-lt"/>
                    <a:ea typeface="+mn-ea"/>
                    <a:cs typeface="+mn-cs"/>
                  </a:defRPr>
                </a:pPr>
                <a:r>
                  <a:rPr lang="en-US" sz="1200" b="1" i="0" u="none" strike="noStrike" kern="1200" baseline="0">
                    <a:solidFill>
                      <a:sysClr val="windowText" lastClr="000000"/>
                    </a:solidFill>
                    <a:effectLst/>
                    <a:latin typeface="+mn-lt"/>
                    <a:ea typeface="+mn-ea"/>
                    <a:cs typeface="+mn-cs"/>
                  </a:rPr>
                  <a:t>Injection rate (packets injected/node/cycle)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en-US" sz="1200" b="1" i="0" u="none" strike="noStrike" kern="1200" baseline="0">
                  <a:solidFill>
                    <a:sysClr val="windowText" lastClr="000000"/>
                  </a:solidFill>
                  <a:effectLst/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cross"/>
        <c:minorTickMark val="cross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 algn="ctr">
              <a:defRPr lang="en-US" sz="1400" b="1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084638784"/>
        <c:crosses val="autoZero"/>
        <c:crossBetween val="midCat"/>
      </c:valAx>
      <c:valAx>
        <c:axId val="-2084638784"/>
        <c:scaling>
          <c:orientation val="minMax"/>
          <c:max val="50"/>
          <c:min val="10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 algn="ctr" rtl="0">
                  <a:defRPr lang="en-US" sz="13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3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rPr>
                  <a:t>Average packet latency</a:t>
                </a:r>
              </a:p>
            </c:rich>
          </c:tx>
          <c:layout>
            <c:manualLayout>
              <c:xMode val="edge"/>
              <c:yMode val="edge"/>
              <c:x val="5.8662666505897255E-3"/>
              <c:y val="7.2680422106475878E-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 algn="ctr" rtl="0">
                <a:defRPr lang="en-US" sz="13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cross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 algn="ctr">
              <a:defRPr lang="en-US" sz="1400" b="1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08464185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4251965799629512"/>
          <c:y val="7.2680405113301247E-2"/>
          <c:w val="0.7998455792495377"/>
          <c:h val="0.72739634349829996"/>
        </c:manualLayout>
      </c:layout>
      <c:scatterChart>
        <c:scatterStyle val="lineMarker"/>
        <c:varyColors val="0"/>
        <c:ser>
          <c:idx val="0"/>
          <c:order val="0"/>
          <c:tx>
            <c:strRef>
              <c:f>'irregular64c-fault-12'!$B$147</c:f>
              <c:strCache>
                <c:ptCount val="1"/>
                <c:pt idx="0">
                  <c:v>brownian-network(bb-1)</c:v>
                </c:pt>
              </c:strCache>
            </c:strRef>
          </c:tx>
          <c:spPr>
            <a:ln w="444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63500">
                <a:solidFill>
                  <a:schemeClr val="accent1"/>
                </a:solidFill>
              </a:ln>
              <a:effectLst/>
            </c:spPr>
          </c:marker>
          <c:xVal>
            <c:numRef>
              <c:f>'irregular64c-fault-12'!$A$148:$A$172</c:f>
              <c:numCache>
                <c:formatCode>General</c:formatCode>
                <c:ptCount val="25"/>
                <c:pt idx="0">
                  <c:v>0.02</c:v>
                </c:pt>
                <c:pt idx="1">
                  <c:v>0.04</c:v>
                </c:pt>
                <c:pt idx="2">
                  <c:v>0.06</c:v>
                </c:pt>
                <c:pt idx="3">
                  <c:v>0.08</c:v>
                </c:pt>
                <c:pt idx="4">
                  <c:v>0.1</c:v>
                </c:pt>
                <c:pt idx="5">
                  <c:v>0.12</c:v>
                </c:pt>
                <c:pt idx="6">
                  <c:v>0.14000000000000001</c:v>
                </c:pt>
                <c:pt idx="7">
                  <c:v>0.16</c:v>
                </c:pt>
                <c:pt idx="8">
                  <c:v>0.18</c:v>
                </c:pt>
                <c:pt idx="9">
                  <c:v>0.2</c:v>
                </c:pt>
                <c:pt idx="10">
                  <c:v>0.22</c:v>
                </c:pt>
                <c:pt idx="11">
                  <c:v>0.24</c:v>
                </c:pt>
                <c:pt idx="12">
                  <c:v>0.26</c:v>
                </c:pt>
                <c:pt idx="13">
                  <c:v>0.28000000000000003</c:v>
                </c:pt>
                <c:pt idx="14">
                  <c:v>0.3</c:v>
                </c:pt>
                <c:pt idx="15">
                  <c:v>0.32</c:v>
                </c:pt>
                <c:pt idx="16">
                  <c:v>0.34</c:v>
                </c:pt>
                <c:pt idx="17">
                  <c:v>0.36</c:v>
                </c:pt>
                <c:pt idx="18">
                  <c:v>0.38</c:v>
                </c:pt>
                <c:pt idx="19">
                  <c:v>0.4</c:v>
                </c:pt>
                <c:pt idx="20">
                  <c:v>0.42</c:v>
                </c:pt>
                <c:pt idx="21">
                  <c:v>0.44</c:v>
                </c:pt>
                <c:pt idx="22">
                  <c:v>0.46</c:v>
                </c:pt>
                <c:pt idx="23">
                  <c:v>0.48</c:v>
                </c:pt>
                <c:pt idx="24">
                  <c:v>0.5</c:v>
                </c:pt>
              </c:numCache>
            </c:numRef>
          </c:xVal>
          <c:yVal>
            <c:numRef>
              <c:f>'irregular64c-fault-12'!$B$148:$B$172</c:f>
              <c:numCache>
                <c:formatCode>General</c:formatCode>
                <c:ptCount val="25"/>
                <c:pt idx="0">
                  <c:v>16.125033999999999</c:v>
                </c:pt>
                <c:pt idx="1">
                  <c:v>16.343634999999999</c:v>
                </c:pt>
                <c:pt idx="2">
                  <c:v>16.939329000000001</c:v>
                </c:pt>
                <c:pt idx="3">
                  <c:v>18.500226999999999</c:v>
                </c:pt>
                <c:pt idx="4">
                  <c:v>151.989057</c:v>
                </c:pt>
                <c:pt idx="5">
                  <c:v>137.227723</c:v>
                </c:pt>
                <c:pt idx="6">
                  <c:v>170.80033299999999</c:v>
                </c:pt>
                <c:pt idx="7">
                  <c:v>171.73943700000001</c:v>
                </c:pt>
                <c:pt idx="8">
                  <c:v>234.23216400000001</c:v>
                </c:pt>
                <c:pt idx="9">
                  <c:v>141.71139199999999</c:v>
                </c:pt>
                <c:pt idx="10">
                  <c:v>198.14984200000001</c:v>
                </c:pt>
                <c:pt idx="11">
                  <c:v>134.743855</c:v>
                </c:pt>
                <c:pt idx="12">
                  <c:v>281.59961900000002</c:v>
                </c:pt>
                <c:pt idx="13">
                  <c:v>338.51126299999999</c:v>
                </c:pt>
                <c:pt idx="14">
                  <c:v>255.07966999999999</c:v>
                </c:pt>
                <c:pt idx="15">
                  <c:v>205.67975799999999</c:v>
                </c:pt>
                <c:pt idx="16">
                  <c:v>177.18225799999999</c:v>
                </c:pt>
                <c:pt idx="17">
                  <c:v>266.17260800000003</c:v>
                </c:pt>
                <c:pt idx="18">
                  <c:v>282.94110599999999</c:v>
                </c:pt>
                <c:pt idx="19">
                  <c:v>213.459318</c:v>
                </c:pt>
                <c:pt idx="20">
                  <c:v>361.29472900000002</c:v>
                </c:pt>
                <c:pt idx="21">
                  <c:v>149.35548199999999</c:v>
                </c:pt>
                <c:pt idx="22">
                  <c:v>403.51399099999998</c:v>
                </c:pt>
                <c:pt idx="23">
                  <c:v>283.03581700000001</c:v>
                </c:pt>
                <c:pt idx="24">
                  <c:v>200.74373800000001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867F-43DB-8198-2B04FADDD258}"/>
            </c:ext>
          </c:extLst>
        </c:ser>
        <c:ser>
          <c:idx val="1"/>
          <c:order val="1"/>
          <c:tx>
            <c:strRef>
              <c:f>'irregular64c-fault-12'!$C$147</c:f>
              <c:strCache>
                <c:ptCount val="1"/>
                <c:pt idx="0">
                  <c:v>BBR</c:v>
                </c:pt>
              </c:strCache>
            </c:strRef>
          </c:tx>
          <c:spPr>
            <a:ln w="444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63500">
                <a:solidFill>
                  <a:schemeClr val="accent2"/>
                </a:solidFill>
              </a:ln>
              <a:effectLst/>
            </c:spPr>
          </c:marker>
          <c:xVal>
            <c:numRef>
              <c:f>'irregular64c-fault-12'!$A$148:$A$172</c:f>
              <c:numCache>
                <c:formatCode>General</c:formatCode>
                <c:ptCount val="25"/>
                <c:pt idx="0">
                  <c:v>0.02</c:v>
                </c:pt>
                <c:pt idx="1">
                  <c:v>0.04</c:v>
                </c:pt>
                <c:pt idx="2">
                  <c:v>0.06</c:v>
                </c:pt>
                <c:pt idx="3">
                  <c:v>0.08</c:v>
                </c:pt>
                <c:pt idx="4">
                  <c:v>0.1</c:v>
                </c:pt>
                <c:pt idx="5">
                  <c:v>0.12</c:v>
                </c:pt>
                <c:pt idx="6">
                  <c:v>0.14000000000000001</c:v>
                </c:pt>
                <c:pt idx="7">
                  <c:v>0.16</c:v>
                </c:pt>
                <c:pt idx="8">
                  <c:v>0.18</c:v>
                </c:pt>
                <c:pt idx="9">
                  <c:v>0.2</c:v>
                </c:pt>
                <c:pt idx="10">
                  <c:v>0.22</c:v>
                </c:pt>
                <c:pt idx="11">
                  <c:v>0.24</c:v>
                </c:pt>
                <c:pt idx="12">
                  <c:v>0.26</c:v>
                </c:pt>
                <c:pt idx="13">
                  <c:v>0.28000000000000003</c:v>
                </c:pt>
                <c:pt idx="14">
                  <c:v>0.3</c:v>
                </c:pt>
                <c:pt idx="15">
                  <c:v>0.32</c:v>
                </c:pt>
                <c:pt idx="16">
                  <c:v>0.34</c:v>
                </c:pt>
                <c:pt idx="17">
                  <c:v>0.36</c:v>
                </c:pt>
                <c:pt idx="18">
                  <c:v>0.38</c:v>
                </c:pt>
                <c:pt idx="19">
                  <c:v>0.4</c:v>
                </c:pt>
                <c:pt idx="20">
                  <c:v>0.42</c:v>
                </c:pt>
                <c:pt idx="21">
                  <c:v>0.44</c:v>
                </c:pt>
                <c:pt idx="22">
                  <c:v>0.46</c:v>
                </c:pt>
                <c:pt idx="23">
                  <c:v>0.48</c:v>
                </c:pt>
                <c:pt idx="24">
                  <c:v>0.5</c:v>
                </c:pt>
              </c:numCache>
            </c:numRef>
          </c:xVal>
          <c:yVal>
            <c:numRef>
              <c:f>'irregular64c-fault-12'!$C$148:$C$172</c:f>
              <c:numCache>
                <c:formatCode>General</c:formatCode>
                <c:ptCount val="25"/>
                <c:pt idx="0">
                  <c:v>16.511461000000001</c:v>
                </c:pt>
                <c:pt idx="1">
                  <c:v>17.207635</c:v>
                </c:pt>
                <c:pt idx="2">
                  <c:v>1072.4141</c:v>
                </c:pt>
                <c:pt idx="3">
                  <c:v>574.20493399999998</c:v>
                </c:pt>
                <c:pt idx="4">
                  <c:v>551.50166000000002</c:v>
                </c:pt>
                <c:pt idx="5">
                  <c:v>557.83176600000002</c:v>
                </c:pt>
                <c:pt idx="6">
                  <c:v>500.42337500000002</c:v>
                </c:pt>
                <c:pt idx="7">
                  <c:v>530.83352000000002</c:v>
                </c:pt>
                <c:pt idx="8">
                  <c:v>480.94008200000002</c:v>
                </c:pt>
                <c:pt idx="9">
                  <c:v>540.34238400000004</c:v>
                </c:pt>
                <c:pt idx="10">
                  <c:v>515.06193900000005</c:v>
                </c:pt>
                <c:pt idx="11">
                  <c:v>500.27638400000001</c:v>
                </c:pt>
                <c:pt idx="12">
                  <c:v>511.231605</c:v>
                </c:pt>
                <c:pt idx="13">
                  <c:v>488.51615800000002</c:v>
                </c:pt>
                <c:pt idx="14">
                  <c:v>439.46772499999997</c:v>
                </c:pt>
                <c:pt idx="15">
                  <c:v>500.18760800000001</c:v>
                </c:pt>
                <c:pt idx="16">
                  <c:v>490.138758</c:v>
                </c:pt>
                <c:pt idx="17">
                  <c:v>449.15930600000002</c:v>
                </c:pt>
                <c:pt idx="18">
                  <c:v>447.03505699999999</c:v>
                </c:pt>
                <c:pt idx="19">
                  <c:v>491.43805300000002</c:v>
                </c:pt>
                <c:pt idx="20">
                  <c:v>477.94245699999999</c:v>
                </c:pt>
                <c:pt idx="21">
                  <c:v>500.40625</c:v>
                </c:pt>
                <c:pt idx="22">
                  <c:v>490.96111100000002</c:v>
                </c:pt>
                <c:pt idx="23">
                  <c:v>482.79149200000001</c:v>
                </c:pt>
                <c:pt idx="24">
                  <c:v>451.62071100000003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867F-43DB-8198-2B04FADDD258}"/>
            </c:ext>
          </c:extLst>
        </c:ser>
        <c:ser>
          <c:idx val="2"/>
          <c:order val="2"/>
          <c:tx>
            <c:strRef>
              <c:f>'irregular64c-fault-12'!$D$147</c:f>
              <c:strCache>
                <c:ptCount val="1"/>
                <c:pt idx="0">
                  <c:v>spin</c:v>
                </c:pt>
              </c:strCache>
            </c:strRef>
          </c:tx>
          <c:spPr>
            <a:ln w="444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dPt>
            <c:idx val="2"/>
            <c:marker>
              <c:symbol val="circle"/>
              <c:size val="5"/>
              <c:spPr>
                <a:solidFill>
                  <a:schemeClr val="accent3"/>
                </a:solidFill>
                <a:ln w="63500">
                  <a:solidFill>
                    <a:schemeClr val="accent3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4-867F-43DB-8198-2B04FADDD258}"/>
              </c:ext>
            </c:extLst>
          </c:dPt>
          <c:xVal>
            <c:numRef>
              <c:f>'irregular64c-fault-12'!$A$148:$A$172</c:f>
              <c:numCache>
                <c:formatCode>General</c:formatCode>
                <c:ptCount val="25"/>
                <c:pt idx="0">
                  <c:v>0.02</c:v>
                </c:pt>
                <c:pt idx="1">
                  <c:v>0.04</c:v>
                </c:pt>
                <c:pt idx="2">
                  <c:v>0.06</c:v>
                </c:pt>
                <c:pt idx="3">
                  <c:v>0.08</c:v>
                </c:pt>
                <c:pt idx="4">
                  <c:v>0.1</c:v>
                </c:pt>
                <c:pt idx="5">
                  <c:v>0.12</c:v>
                </c:pt>
                <c:pt idx="6">
                  <c:v>0.14000000000000001</c:v>
                </c:pt>
                <c:pt idx="7">
                  <c:v>0.16</c:v>
                </c:pt>
                <c:pt idx="8">
                  <c:v>0.18</c:v>
                </c:pt>
                <c:pt idx="9">
                  <c:v>0.2</c:v>
                </c:pt>
                <c:pt idx="10">
                  <c:v>0.22</c:v>
                </c:pt>
                <c:pt idx="11">
                  <c:v>0.24</c:v>
                </c:pt>
                <c:pt idx="12">
                  <c:v>0.26</c:v>
                </c:pt>
                <c:pt idx="13">
                  <c:v>0.28000000000000003</c:v>
                </c:pt>
                <c:pt idx="14">
                  <c:v>0.3</c:v>
                </c:pt>
                <c:pt idx="15">
                  <c:v>0.32</c:v>
                </c:pt>
                <c:pt idx="16">
                  <c:v>0.34</c:v>
                </c:pt>
                <c:pt idx="17">
                  <c:v>0.36</c:v>
                </c:pt>
                <c:pt idx="18">
                  <c:v>0.38</c:v>
                </c:pt>
                <c:pt idx="19">
                  <c:v>0.4</c:v>
                </c:pt>
                <c:pt idx="20">
                  <c:v>0.42</c:v>
                </c:pt>
                <c:pt idx="21">
                  <c:v>0.44</c:v>
                </c:pt>
                <c:pt idx="22">
                  <c:v>0.46</c:v>
                </c:pt>
                <c:pt idx="23">
                  <c:v>0.48</c:v>
                </c:pt>
                <c:pt idx="24">
                  <c:v>0.5</c:v>
                </c:pt>
              </c:numCache>
            </c:numRef>
          </c:xVal>
          <c:yVal>
            <c:numRef>
              <c:f>'irregular64c-fault-12'!$D$148:$D$172</c:f>
              <c:numCache>
                <c:formatCode>General</c:formatCode>
                <c:ptCount val="25"/>
                <c:pt idx="0">
                  <c:v>16.122430999999999</c:v>
                </c:pt>
                <c:pt idx="1">
                  <c:v>16.342279000000001</c:v>
                </c:pt>
                <c:pt idx="2">
                  <c:v>16.962861</c:v>
                </c:pt>
                <c:pt idx="3">
                  <c:v>921.18651299999999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867F-43DB-8198-2B04FADDD258}"/>
            </c:ext>
          </c:extLst>
        </c:ser>
        <c:ser>
          <c:idx val="3"/>
          <c:order val="3"/>
          <c:tx>
            <c:strRef>
              <c:f>'irregular64c-fault-12'!$E$147</c:f>
              <c:strCache>
                <c:ptCount val="1"/>
                <c:pt idx="0">
                  <c:v>escapeVC</c:v>
                </c:pt>
              </c:strCache>
            </c:strRef>
          </c:tx>
          <c:spPr>
            <a:ln w="44450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63500">
                <a:solidFill>
                  <a:schemeClr val="accent4"/>
                </a:solidFill>
              </a:ln>
              <a:effectLst/>
            </c:spPr>
          </c:marker>
          <c:xVal>
            <c:numRef>
              <c:f>'irregular64c-fault-12'!$A$148:$A$172</c:f>
              <c:numCache>
                <c:formatCode>General</c:formatCode>
                <c:ptCount val="25"/>
                <c:pt idx="0">
                  <c:v>0.02</c:v>
                </c:pt>
                <c:pt idx="1">
                  <c:v>0.04</c:v>
                </c:pt>
                <c:pt idx="2">
                  <c:v>0.06</c:v>
                </c:pt>
                <c:pt idx="3">
                  <c:v>0.08</c:v>
                </c:pt>
                <c:pt idx="4">
                  <c:v>0.1</c:v>
                </c:pt>
                <c:pt idx="5">
                  <c:v>0.12</c:v>
                </c:pt>
                <c:pt idx="6">
                  <c:v>0.14000000000000001</c:v>
                </c:pt>
                <c:pt idx="7">
                  <c:v>0.16</c:v>
                </c:pt>
                <c:pt idx="8">
                  <c:v>0.18</c:v>
                </c:pt>
                <c:pt idx="9">
                  <c:v>0.2</c:v>
                </c:pt>
                <c:pt idx="10">
                  <c:v>0.22</c:v>
                </c:pt>
                <c:pt idx="11">
                  <c:v>0.24</c:v>
                </c:pt>
                <c:pt idx="12">
                  <c:v>0.26</c:v>
                </c:pt>
                <c:pt idx="13">
                  <c:v>0.28000000000000003</c:v>
                </c:pt>
                <c:pt idx="14">
                  <c:v>0.3</c:v>
                </c:pt>
                <c:pt idx="15">
                  <c:v>0.32</c:v>
                </c:pt>
                <c:pt idx="16">
                  <c:v>0.34</c:v>
                </c:pt>
                <c:pt idx="17">
                  <c:v>0.36</c:v>
                </c:pt>
                <c:pt idx="18">
                  <c:v>0.38</c:v>
                </c:pt>
                <c:pt idx="19">
                  <c:v>0.4</c:v>
                </c:pt>
                <c:pt idx="20">
                  <c:v>0.42</c:v>
                </c:pt>
                <c:pt idx="21">
                  <c:v>0.44</c:v>
                </c:pt>
                <c:pt idx="22">
                  <c:v>0.46</c:v>
                </c:pt>
                <c:pt idx="23">
                  <c:v>0.48</c:v>
                </c:pt>
                <c:pt idx="24">
                  <c:v>0.5</c:v>
                </c:pt>
              </c:numCache>
            </c:numRef>
          </c:xVal>
          <c:yVal>
            <c:numRef>
              <c:f>'irregular64c-fault-12'!$E$148:$E$172</c:f>
              <c:numCache>
                <c:formatCode>General</c:formatCode>
                <c:ptCount val="25"/>
                <c:pt idx="0">
                  <c:v>17.778327000000001</c:v>
                </c:pt>
                <c:pt idx="1">
                  <c:v>22.960353000000001</c:v>
                </c:pt>
                <c:pt idx="2">
                  <c:v>87.428471000000002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867F-43DB-8198-2B04FADDD25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084641856"/>
        <c:axId val="-2084638784"/>
      </c:scatterChart>
      <c:valAx>
        <c:axId val="-2084641856"/>
        <c:scaling>
          <c:orientation val="minMax"/>
          <c:max val="9.0000000000000024E-2"/>
          <c:min val="0.02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 algn="ctr" rtl="0">
                  <a:defRPr lang="en-US" sz="12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2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Injection rate (packets injected/node/cycle)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 algn="ctr" rtl="0">
                <a:defRPr lang="en-US" sz="12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cross"/>
        <c:minorTickMark val="cross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 algn="ctr">
              <a:defRPr lang="en-US" sz="1400" b="1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084638784"/>
        <c:crosses val="autoZero"/>
        <c:crossBetween val="midCat"/>
      </c:valAx>
      <c:valAx>
        <c:axId val="-2084638784"/>
        <c:scaling>
          <c:orientation val="minMax"/>
          <c:max val="50"/>
          <c:min val="15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 algn="ctr" rtl="0">
                  <a:defRPr lang="en-US" sz="13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3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rPr>
                  <a:t>Average packet latency</a:t>
                </a:r>
              </a:p>
            </c:rich>
          </c:tx>
          <c:layout>
            <c:manualLayout>
              <c:xMode val="edge"/>
              <c:yMode val="edge"/>
              <c:x val="1.1350925068113377E-2"/>
              <c:y val="7.3266270797439137E-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 algn="ctr" rtl="0">
                <a:defRPr lang="en-US" sz="13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cross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 algn="ctr">
              <a:defRPr lang="en-US" sz="1400" b="1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08464185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5096273760676715"/>
          <c:y val="7.2680405113301247E-2"/>
          <c:w val="0.79227090891379304"/>
          <c:h val="0.72739634349829996"/>
        </c:manualLayout>
      </c:layout>
      <c:scatterChart>
        <c:scatterStyle val="lineMarker"/>
        <c:varyColors val="0"/>
        <c:ser>
          <c:idx val="0"/>
          <c:order val="0"/>
          <c:tx>
            <c:strRef>
              <c:f>'irregular64c-fault-12'!$B$118</c:f>
              <c:strCache>
                <c:ptCount val="1"/>
                <c:pt idx="0">
                  <c:v>brownian-network(bb-1)</c:v>
                </c:pt>
              </c:strCache>
            </c:strRef>
          </c:tx>
          <c:spPr>
            <a:ln w="444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63500">
                <a:solidFill>
                  <a:schemeClr val="accent1"/>
                </a:solidFill>
              </a:ln>
              <a:effectLst/>
            </c:spPr>
          </c:marker>
          <c:xVal>
            <c:numRef>
              <c:f>'irregular64c-fault-12'!$A$119:$A$143</c:f>
              <c:numCache>
                <c:formatCode>General</c:formatCode>
                <c:ptCount val="25"/>
                <c:pt idx="0">
                  <c:v>0.02</c:v>
                </c:pt>
                <c:pt idx="1">
                  <c:v>0.04</c:v>
                </c:pt>
                <c:pt idx="2">
                  <c:v>0.06</c:v>
                </c:pt>
                <c:pt idx="3">
                  <c:v>0.08</c:v>
                </c:pt>
                <c:pt idx="4">
                  <c:v>0.1</c:v>
                </c:pt>
                <c:pt idx="5">
                  <c:v>0.12</c:v>
                </c:pt>
                <c:pt idx="6">
                  <c:v>0.14000000000000001</c:v>
                </c:pt>
                <c:pt idx="7">
                  <c:v>0.16</c:v>
                </c:pt>
                <c:pt idx="8">
                  <c:v>0.18</c:v>
                </c:pt>
                <c:pt idx="9">
                  <c:v>0.2</c:v>
                </c:pt>
                <c:pt idx="10">
                  <c:v>0.22</c:v>
                </c:pt>
                <c:pt idx="11">
                  <c:v>0.24</c:v>
                </c:pt>
                <c:pt idx="12">
                  <c:v>0.26</c:v>
                </c:pt>
                <c:pt idx="13">
                  <c:v>0.28000000000000003</c:v>
                </c:pt>
                <c:pt idx="14">
                  <c:v>0.3</c:v>
                </c:pt>
                <c:pt idx="15">
                  <c:v>0.32</c:v>
                </c:pt>
                <c:pt idx="16">
                  <c:v>0.34</c:v>
                </c:pt>
                <c:pt idx="17">
                  <c:v>0.36</c:v>
                </c:pt>
                <c:pt idx="18">
                  <c:v>0.38</c:v>
                </c:pt>
                <c:pt idx="19">
                  <c:v>0.4</c:v>
                </c:pt>
                <c:pt idx="20">
                  <c:v>0.42</c:v>
                </c:pt>
                <c:pt idx="21">
                  <c:v>0.44</c:v>
                </c:pt>
                <c:pt idx="22">
                  <c:v>0.46</c:v>
                </c:pt>
                <c:pt idx="23">
                  <c:v>0.48</c:v>
                </c:pt>
                <c:pt idx="24">
                  <c:v>0.5</c:v>
                </c:pt>
              </c:numCache>
            </c:numRef>
          </c:xVal>
          <c:yVal>
            <c:numRef>
              <c:f>'irregular64c-fault-12'!$B$119:$B$143</c:f>
              <c:numCache>
                <c:formatCode>General</c:formatCode>
                <c:ptCount val="25"/>
                <c:pt idx="0">
                  <c:v>15.655588</c:v>
                </c:pt>
                <c:pt idx="1">
                  <c:v>15.942937000000001</c:v>
                </c:pt>
                <c:pt idx="2">
                  <c:v>16.501864000000001</c:v>
                </c:pt>
                <c:pt idx="3">
                  <c:v>18.143598000000001</c:v>
                </c:pt>
                <c:pt idx="4">
                  <c:v>119.728791</c:v>
                </c:pt>
                <c:pt idx="5">
                  <c:v>730.74358800000005</c:v>
                </c:pt>
                <c:pt idx="6">
                  <c:v>622.91348400000004</c:v>
                </c:pt>
                <c:pt idx="7">
                  <c:v>691.86213999999995</c:v>
                </c:pt>
                <c:pt idx="8">
                  <c:v>691.63932699999998</c:v>
                </c:pt>
                <c:pt idx="9">
                  <c:v>743.67673300000001</c:v>
                </c:pt>
                <c:pt idx="10">
                  <c:v>753.59833700000001</c:v>
                </c:pt>
                <c:pt idx="11">
                  <c:v>745.70738600000004</c:v>
                </c:pt>
                <c:pt idx="12">
                  <c:v>752.67362500000002</c:v>
                </c:pt>
                <c:pt idx="13">
                  <c:v>754.63424499999996</c:v>
                </c:pt>
                <c:pt idx="14">
                  <c:v>752.26551199999994</c:v>
                </c:pt>
                <c:pt idx="15">
                  <c:v>752.58862599999998</c:v>
                </c:pt>
                <c:pt idx="16">
                  <c:v>753.45779600000003</c:v>
                </c:pt>
                <c:pt idx="17">
                  <c:v>752.20489899999995</c:v>
                </c:pt>
                <c:pt idx="18">
                  <c:v>748.392248</c:v>
                </c:pt>
                <c:pt idx="19">
                  <c:v>752.51649799999996</c:v>
                </c:pt>
                <c:pt idx="20">
                  <c:v>765.80908299999999</c:v>
                </c:pt>
                <c:pt idx="21">
                  <c:v>775.77366700000005</c:v>
                </c:pt>
                <c:pt idx="22">
                  <c:v>779.60693200000003</c:v>
                </c:pt>
                <c:pt idx="23">
                  <c:v>775.67760599999997</c:v>
                </c:pt>
                <c:pt idx="24">
                  <c:v>763.960599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3F37-43D1-98CD-7C3C6D549055}"/>
            </c:ext>
          </c:extLst>
        </c:ser>
        <c:ser>
          <c:idx val="1"/>
          <c:order val="1"/>
          <c:tx>
            <c:strRef>
              <c:f>'irregular64c-fault-12'!$C$118</c:f>
              <c:strCache>
                <c:ptCount val="1"/>
                <c:pt idx="0">
                  <c:v>BBR</c:v>
                </c:pt>
              </c:strCache>
            </c:strRef>
          </c:tx>
          <c:spPr>
            <a:ln w="444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63500">
                <a:solidFill>
                  <a:schemeClr val="accent2"/>
                </a:solidFill>
              </a:ln>
              <a:effectLst/>
            </c:spPr>
          </c:marker>
          <c:xVal>
            <c:numRef>
              <c:f>'irregular64c-fault-12'!$A$119:$A$143</c:f>
              <c:numCache>
                <c:formatCode>General</c:formatCode>
                <c:ptCount val="25"/>
                <c:pt idx="0">
                  <c:v>0.02</c:v>
                </c:pt>
                <c:pt idx="1">
                  <c:v>0.04</c:v>
                </c:pt>
                <c:pt idx="2">
                  <c:v>0.06</c:v>
                </c:pt>
                <c:pt idx="3">
                  <c:v>0.08</c:v>
                </c:pt>
                <c:pt idx="4">
                  <c:v>0.1</c:v>
                </c:pt>
                <c:pt idx="5">
                  <c:v>0.12</c:v>
                </c:pt>
                <c:pt idx="6">
                  <c:v>0.14000000000000001</c:v>
                </c:pt>
                <c:pt idx="7">
                  <c:v>0.16</c:v>
                </c:pt>
                <c:pt idx="8">
                  <c:v>0.18</c:v>
                </c:pt>
                <c:pt idx="9">
                  <c:v>0.2</c:v>
                </c:pt>
                <c:pt idx="10">
                  <c:v>0.22</c:v>
                </c:pt>
                <c:pt idx="11">
                  <c:v>0.24</c:v>
                </c:pt>
                <c:pt idx="12">
                  <c:v>0.26</c:v>
                </c:pt>
                <c:pt idx="13">
                  <c:v>0.28000000000000003</c:v>
                </c:pt>
                <c:pt idx="14">
                  <c:v>0.3</c:v>
                </c:pt>
                <c:pt idx="15">
                  <c:v>0.32</c:v>
                </c:pt>
                <c:pt idx="16">
                  <c:v>0.34</c:v>
                </c:pt>
                <c:pt idx="17">
                  <c:v>0.36</c:v>
                </c:pt>
                <c:pt idx="18">
                  <c:v>0.38</c:v>
                </c:pt>
                <c:pt idx="19">
                  <c:v>0.4</c:v>
                </c:pt>
                <c:pt idx="20">
                  <c:v>0.42</c:v>
                </c:pt>
                <c:pt idx="21">
                  <c:v>0.44</c:v>
                </c:pt>
                <c:pt idx="22">
                  <c:v>0.46</c:v>
                </c:pt>
                <c:pt idx="23">
                  <c:v>0.48</c:v>
                </c:pt>
                <c:pt idx="24">
                  <c:v>0.5</c:v>
                </c:pt>
              </c:numCache>
            </c:numRef>
          </c:xVal>
          <c:yVal>
            <c:numRef>
              <c:f>'irregular64c-fault-12'!$C$119:$C$143</c:f>
              <c:numCache>
                <c:formatCode>General</c:formatCode>
                <c:ptCount val="25"/>
                <c:pt idx="0">
                  <c:v>16.097014999999999</c:v>
                </c:pt>
                <c:pt idx="1">
                  <c:v>16.926469999999998</c:v>
                </c:pt>
                <c:pt idx="2">
                  <c:v>19.444737</c:v>
                </c:pt>
                <c:pt idx="3">
                  <c:v>666.60293100000001</c:v>
                </c:pt>
                <c:pt idx="4">
                  <c:v>780.42661999999996</c:v>
                </c:pt>
                <c:pt idx="5">
                  <c:v>848.64534500000002</c:v>
                </c:pt>
                <c:pt idx="6">
                  <c:v>864.590732</c:v>
                </c:pt>
                <c:pt idx="7">
                  <c:v>851.00573299999996</c:v>
                </c:pt>
                <c:pt idx="8">
                  <c:v>852.44533999999999</c:v>
                </c:pt>
                <c:pt idx="9">
                  <c:v>839.81923900000004</c:v>
                </c:pt>
                <c:pt idx="10">
                  <c:v>840.33027700000002</c:v>
                </c:pt>
                <c:pt idx="11">
                  <c:v>832.02266799999995</c:v>
                </c:pt>
                <c:pt idx="12">
                  <c:v>820.71055000000001</c:v>
                </c:pt>
                <c:pt idx="13">
                  <c:v>809.52603499999998</c:v>
                </c:pt>
                <c:pt idx="14">
                  <c:v>798.86003600000004</c:v>
                </c:pt>
                <c:pt idx="15">
                  <c:v>793.59903999999995</c:v>
                </c:pt>
                <c:pt idx="16">
                  <c:v>775.56136900000001</c:v>
                </c:pt>
                <c:pt idx="17">
                  <c:v>764.433943</c:v>
                </c:pt>
                <c:pt idx="18">
                  <c:v>755.90083700000002</c:v>
                </c:pt>
                <c:pt idx="19">
                  <c:v>759.65361800000005</c:v>
                </c:pt>
                <c:pt idx="20">
                  <c:v>769.05439699999999</c:v>
                </c:pt>
                <c:pt idx="21">
                  <c:v>775.790705</c:v>
                </c:pt>
                <c:pt idx="22">
                  <c:v>763.80224799999996</c:v>
                </c:pt>
                <c:pt idx="23">
                  <c:v>759.08355900000004</c:v>
                </c:pt>
                <c:pt idx="24">
                  <c:v>750.92600500000003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3F37-43D1-98CD-7C3C6D549055}"/>
            </c:ext>
          </c:extLst>
        </c:ser>
        <c:ser>
          <c:idx val="2"/>
          <c:order val="2"/>
          <c:tx>
            <c:strRef>
              <c:f>'irregular64c-fault-12'!$D$118</c:f>
              <c:strCache>
                <c:ptCount val="1"/>
                <c:pt idx="0">
                  <c:v>spin</c:v>
                </c:pt>
              </c:strCache>
            </c:strRef>
          </c:tx>
          <c:spPr>
            <a:ln w="444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63500">
                <a:solidFill>
                  <a:schemeClr val="accent3"/>
                </a:solidFill>
              </a:ln>
              <a:effectLst/>
            </c:spPr>
          </c:marker>
          <c:xVal>
            <c:numRef>
              <c:f>'irregular64c-fault-12'!$A$119:$A$143</c:f>
              <c:numCache>
                <c:formatCode>General</c:formatCode>
                <c:ptCount val="25"/>
                <c:pt idx="0">
                  <c:v>0.02</c:v>
                </c:pt>
                <c:pt idx="1">
                  <c:v>0.04</c:v>
                </c:pt>
                <c:pt idx="2">
                  <c:v>0.06</c:v>
                </c:pt>
                <c:pt idx="3">
                  <c:v>0.08</c:v>
                </c:pt>
                <c:pt idx="4">
                  <c:v>0.1</c:v>
                </c:pt>
                <c:pt idx="5">
                  <c:v>0.12</c:v>
                </c:pt>
                <c:pt idx="6">
                  <c:v>0.14000000000000001</c:v>
                </c:pt>
                <c:pt idx="7">
                  <c:v>0.16</c:v>
                </c:pt>
                <c:pt idx="8">
                  <c:v>0.18</c:v>
                </c:pt>
                <c:pt idx="9">
                  <c:v>0.2</c:v>
                </c:pt>
                <c:pt idx="10">
                  <c:v>0.22</c:v>
                </c:pt>
                <c:pt idx="11">
                  <c:v>0.24</c:v>
                </c:pt>
                <c:pt idx="12">
                  <c:v>0.26</c:v>
                </c:pt>
                <c:pt idx="13">
                  <c:v>0.28000000000000003</c:v>
                </c:pt>
                <c:pt idx="14">
                  <c:v>0.3</c:v>
                </c:pt>
                <c:pt idx="15">
                  <c:v>0.32</c:v>
                </c:pt>
                <c:pt idx="16">
                  <c:v>0.34</c:v>
                </c:pt>
                <c:pt idx="17">
                  <c:v>0.36</c:v>
                </c:pt>
                <c:pt idx="18">
                  <c:v>0.38</c:v>
                </c:pt>
                <c:pt idx="19">
                  <c:v>0.4</c:v>
                </c:pt>
                <c:pt idx="20">
                  <c:v>0.42</c:v>
                </c:pt>
                <c:pt idx="21">
                  <c:v>0.44</c:v>
                </c:pt>
                <c:pt idx="22">
                  <c:v>0.46</c:v>
                </c:pt>
                <c:pt idx="23">
                  <c:v>0.48</c:v>
                </c:pt>
                <c:pt idx="24">
                  <c:v>0.5</c:v>
                </c:pt>
              </c:numCache>
            </c:numRef>
          </c:xVal>
          <c:yVal>
            <c:numRef>
              <c:f>'irregular64c-fault-12'!$D$119:$D$143</c:f>
              <c:numCache>
                <c:formatCode>General</c:formatCode>
                <c:ptCount val="25"/>
                <c:pt idx="0">
                  <c:v>15.66052</c:v>
                </c:pt>
                <c:pt idx="1">
                  <c:v>15.950405999999999</c:v>
                </c:pt>
                <c:pt idx="2">
                  <c:v>16.483277000000001</c:v>
                </c:pt>
                <c:pt idx="3">
                  <c:v>17.956083</c:v>
                </c:pt>
                <c:pt idx="4">
                  <c:v>87.934909000000005</c:v>
                </c:pt>
                <c:pt idx="5">
                  <c:v>604.31953399999998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3F37-43D1-98CD-7C3C6D549055}"/>
            </c:ext>
          </c:extLst>
        </c:ser>
        <c:ser>
          <c:idx val="3"/>
          <c:order val="3"/>
          <c:tx>
            <c:strRef>
              <c:f>'irregular64c-fault-12'!$E$118</c:f>
              <c:strCache>
                <c:ptCount val="1"/>
                <c:pt idx="0">
                  <c:v>escapeVC</c:v>
                </c:pt>
              </c:strCache>
            </c:strRef>
          </c:tx>
          <c:spPr>
            <a:ln w="44450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63500">
                <a:solidFill>
                  <a:schemeClr val="accent4"/>
                </a:solidFill>
              </a:ln>
              <a:effectLst/>
            </c:spPr>
          </c:marker>
          <c:xVal>
            <c:numRef>
              <c:f>'irregular64c-fault-12'!$A$119:$A$143</c:f>
              <c:numCache>
                <c:formatCode>General</c:formatCode>
                <c:ptCount val="25"/>
                <c:pt idx="0">
                  <c:v>0.02</c:v>
                </c:pt>
                <c:pt idx="1">
                  <c:v>0.04</c:v>
                </c:pt>
                <c:pt idx="2">
                  <c:v>0.06</c:v>
                </c:pt>
                <c:pt idx="3">
                  <c:v>0.08</c:v>
                </c:pt>
                <c:pt idx="4">
                  <c:v>0.1</c:v>
                </c:pt>
                <c:pt idx="5">
                  <c:v>0.12</c:v>
                </c:pt>
                <c:pt idx="6">
                  <c:v>0.14000000000000001</c:v>
                </c:pt>
                <c:pt idx="7">
                  <c:v>0.16</c:v>
                </c:pt>
                <c:pt idx="8">
                  <c:v>0.18</c:v>
                </c:pt>
                <c:pt idx="9">
                  <c:v>0.2</c:v>
                </c:pt>
                <c:pt idx="10">
                  <c:v>0.22</c:v>
                </c:pt>
                <c:pt idx="11">
                  <c:v>0.24</c:v>
                </c:pt>
                <c:pt idx="12">
                  <c:v>0.26</c:v>
                </c:pt>
                <c:pt idx="13">
                  <c:v>0.28000000000000003</c:v>
                </c:pt>
                <c:pt idx="14">
                  <c:v>0.3</c:v>
                </c:pt>
                <c:pt idx="15">
                  <c:v>0.32</c:v>
                </c:pt>
                <c:pt idx="16">
                  <c:v>0.34</c:v>
                </c:pt>
                <c:pt idx="17">
                  <c:v>0.36</c:v>
                </c:pt>
                <c:pt idx="18">
                  <c:v>0.38</c:v>
                </c:pt>
                <c:pt idx="19">
                  <c:v>0.4</c:v>
                </c:pt>
                <c:pt idx="20">
                  <c:v>0.42</c:v>
                </c:pt>
                <c:pt idx="21">
                  <c:v>0.44</c:v>
                </c:pt>
                <c:pt idx="22">
                  <c:v>0.46</c:v>
                </c:pt>
                <c:pt idx="23">
                  <c:v>0.48</c:v>
                </c:pt>
                <c:pt idx="24">
                  <c:v>0.5</c:v>
                </c:pt>
              </c:numCache>
            </c:numRef>
          </c:xVal>
          <c:yVal>
            <c:numRef>
              <c:f>'irregular64c-fault-12'!$E$119:$E$143</c:f>
              <c:numCache>
                <c:formatCode>General</c:formatCode>
                <c:ptCount val="25"/>
                <c:pt idx="0">
                  <c:v>17.600964000000001</c:v>
                </c:pt>
                <c:pt idx="1">
                  <c:v>22.533249999999999</c:v>
                </c:pt>
                <c:pt idx="2">
                  <c:v>190.32025200000001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3F37-43D1-98CD-7C3C6D54905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084641856"/>
        <c:axId val="-2084638784"/>
      </c:scatterChart>
      <c:valAx>
        <c:axId val="-2084641856"/>
        <c:scaling>
          <c:orientation val="minMax"/>
          <c:max val="9.0000000000000024E-2"/>
          <c:min val="0.02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 algn="ctr" rtl="0">
                  <a:defRPr lang="en-US" sz="12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2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Injection rate (packets injected/node/cycle)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 algn="ctr" rtl="0">
                <a:defRPr lang="en-US" sz="12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cross"/>
        <c:minorTickMark val="cross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 algn="ctr">
              <a:defRPr lang="en-US" sz="1400" b="1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084638784"/>
        <c:crosses val="autoZero"/>
        <c:crossBetween val="midCat"/>
      </c:valAx>
      <c:valAx>
        <c:axId val="-2084638784"/>
        <c:scaling>
          <c:orientation val="minMax"/>
          <c:max val="50"/>
          <c:min val="15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 algn="ctr" rtl="0">
                  <a:defRPr lang="en-US" sz="13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3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rPr>
                  <a:t>Average packet latency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 algn="ctr" rtl="0">
                <a:defRPr lang="en-US" sz="13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cross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 algn="ctr">
              <a:defRPr lang="en-US" sz="1400" b="1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08464185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4695038010017789"/>
          <c:y val="7.2680405113301247E-2"/>
          <c:w val="0.77055944415949906"/>
          <c:h val="0.72739634349829996"/>
        </c:manualLayout>
      </c:layout>
      <c:scatterChart>
        <c:scatterStyle val="lineMarker"/>
        <c:varyColors val="0"/>
        <c:ser>
          <c:idx val="0"/>
          <c:order val="0"/>
          <c:tx>
            <c:strRef>
              <c:f>'irregular64c-fault-12'!$B$89</c:f>
              <c:strCache>
                <c:ptCount val="1"/>
                <c:pt idx="0">
                  <c:v>brownian-network(bb-1)</c:v>
                </c:pt>
              </c:strCache>
            </c:strRef>
          </c:tx>
          <c:spPr>
            <a:ln w="444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Pt>
            <c:idx val="5"/>
            <c:marker>
              <c:symbol val="circle"/>
              <c:size val="5"/>
              <c:spPr>
                <a:solidFill>
                  <a:schemeClr val="accent1"/>
                </a:solidFill>
                <a:ln w="63500">
                  <a:solidFill>
                    <a:schemeClr val="accent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4-01A0-45D8-B2CE-F589406B7368}"/>
              </c:ext>
            </c:extLst>
          </c:dPt>
          <c:xVal>
            <c:numRef>
              <c:f>'irregular64c-fault-12'!$A$90:$A$114</c:f>
              <c:numCache>
                <c:formatCode>General</c:formatCode>
                <c:ptCount val="25"/>
                <c:pt idx="0">
                  <c:v>0.02</c:v>
                </c:pt>
                <c:pt idx="1">
                  <c:v>0.04</c:v>
                </c:pt>
                <c:pt idx="2">
                  <c:v>0.06</c:v>
                </c:pt>
                <c:pt idx="3">
                  <c:v>0.08</c:v>
                </c:pt>
                <c:pt idx="4">
                  <c:v>0.1</c:v>
                </c:pt>
                <c:pt idx="5">
                  <c:v>0.12</c:v>
                </c:pt>
                <c:pt idx="6">
                  <c:v>0.14000000000000001</c:v>
                </c:pt>
                <c:pt idx="7">
                  <c:v>0.16</c:v>
                </c:pt>
                <c:pt idx="8">
                  <c:v>0.18</c:v>
                </c:pt>
                <c:pt idx="9">
                  <c:v>0.2</c:v>
                </c:pt>
                <c:pt idx="10">
                  <c:v>0.22</c:v>
                </c:pt>
                <c:pt idx="11">
                  <c:v>0.24</c:v>
                </c:pt>
                <c:pt idx="12">
                  <c:v>0.26</c:v>
                </c:pt>
                <c:pt idx="13">
                  <c:v>0.28000000000000003</c:v>
                </c:pt>
                <c:pt idx="14">
                  <c:v>0.3</c:v>
                </c:pt>
                <c:pt idx="15">
                  <c:v>0.32</c:v>
                </c:pt>
                <c:pt idx="16">
                  <c:v>0.34</c:v>
                </c:pt>
                <c:pt idx="17">
                  <c:v>0.36</c:v>
                </c:pt>
                <c:pt idx="18">
                  <c:v>0.38</c:v>
                </c:pt>
                <c:pt idx="19">
                  <c:v>0.4</c:v>
                </c:pt>
                <c:pt idx="20">
                  <c:v>0.42</c:v>
                </c:pt>
                <c:pt idx="21">
                  <c:v>0.44</c:v>
                </c:pt>
                <c:pt idx="22">
                  <c:v>0.46</c:v>
                </c:pt>
                <c:pt idx="23">
                  <c:v>0.48</c:v>
                </c:pt>
                <c:pt idx="24">
                  <c:v>0.5</c:v>
                </c:pt>
              </c:numCache>
            </c:numRef>
          </c:xVal>
          <c:yVal>
            <c:numRef>
              <c:f>'irregular64c-fault-12'!$B$90:$B$114</c:f>
              <c:numCache>
                <c:formatCode>General</c:formatCode>
                <c:ptCount val="25"/>
                <c:pt idx="0">
                  <c:v>13.401457000000001</c:v>
                </c:pt>
                <c:pt idx="1">
                  <c:v>13.550992000000001</c:v>
                </c:pt>
                <c:pt idx="2">
                  <c:v>13.76698</c:v>
                </c:pt>
                <c:pt idx="3">
                  <c:v>14.165597</c:v>
                </c:pt>
                <c:pt idx="4">
                  <c:v>15.44877</c:v>
                </c:pt>
                <c:pt idx="5">
                  <c:v>72.905666999999994</c:v>
                </c:pt>
                <c:pt idx="6">
                  <c:v>984.57871</c:v>
                </c:pt>
                <c:pt idx="7">
                  <c:v>700.71673199999998</c:v>
                </c:pt>
                <c:pt idx="8">
                  <c:v>695.60384599999998</c:v>
                </c:pt>
                <c:pt idx="9">
                  <c:v>707.16659900000002</c:v>
                </c:pt>
                <c:pt idx="10">
                  <c:v>714.72018600000001</c:v>
                </c:pt>
                <c:pt idx="11">
                  <c:v>732.18134199999997</c:v>
                </c:pt>
                <c:pt idx="12">
                  <c:v>738.19807300000002</c:v>
                </c:pt>
                <c:pt idx="13">
                  <c:v>749.44687699999997</c:v>
                </c:pt>
                <c:pt idx="14">
                  <c:v>746.80459399999995</c:v>
                </c:pt>
                <c:pt idx="15">
                  <c:v>745.44422499999996</c:v>
                </c:pt>
                <c:pt idx="16">
                  <c:v>742.32583799999998</c:v>
                </c:pt>
                <c:pt idx="17">
                  <c:v>739.667193</c:v>
                </c:pt>
                <c:pt idx="18">
                  <c:v>743.04454299999998</c:v>
                </c:pt>
                <c:pt idx="19">
                  <c:v>741.29355999999996</c:v>
                </c:pt>
                <c:pt idx="20">
                  <c:v>765.44555500000001</c:v>
                </c:pt>
                <c:pt idx="21">
                  <c:v>772.56504700000005</c:v>
                </c:pt>
                <c:pt idx="22">
                  <c:v>779.02062999999998</c:v>
                </c:pt>
                <c:pt idx="23">
                  <c:v>770.81904999999995</c:v>
                </c:pt>
                <c:pt idx="24">
                  <c:v>766.00748899999996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01A0-45D8-B2CE-F589406B7368}"/>
            </c:ext>
          </c:extLst>
        </c:ser>
        <c:ser>
          <c:idx val="1"/>
          <c:order val="1"/>
          <c:tx>
            <c:strRef>
              <c:f>'irregular64c-fault-12'!$C$89</c:f>
              <c:strCache>
                <c:ptCount val="1"/>
                <c:pt idx="0">
                  <c:v>BBR</c:v>
                </c:pt>
              </c:strCache>
            </c:strRef>
          </c:tx>
          <c:spPr>
            <a:ln w="444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63500">
                <a:solidFill>
                  <a:schemeClr val="accent2"/>
                </a:solidFill>
              </a:ln>
              <a:effectLst/>
            </c:spPr>
          </c:marker>
          <c:xVal>
            <c:numRef>
              <c:f>'irregular64c-fault-12'!$A$90:$A$114</c:f>
              <c:numCache>
                <c:formatCode>General</c:formatCode>
                <c:ptCount val="25"/>
                <c:pt idx="0">
                  <c:v>0.02</c:v>
                </c:pt>
                <c:pt idx="1">
                  <c:v>0.04</c:v>
                </c:pt>
                <c:pt idx="2">
                  <c:v>0.06</c:v>
                </c:pt>
                <c:pt idx="3">
                  <c:v>0.08</c:v>
                </c:pt>
                <c:pt idx="4">
                  <c:v>0.1</c:v>
                </c:pt>
                <c:pt idx="5">
                  <c:v>0.12</c:v>
                </c:pt>
                <c:pt idx="6">
                  <c:v>0.14000000000000001</c:v>
                </c:pt>
                <c:pt idx="7">
                  <c:v>0.16</c:v>
                </c:pt>
                <c:pt idx="8">
                  <c:v>0.18</c:v>
                </c:pt>
                <c:pt idx="9">
                  <c:v>0.2</c:v>
                </c:pt>
                <c:pt idx="10">
                  <c:v>0.22</c:v>
                </c:pt>
                <c:pt idx="11">
                  <c:v>0.24</c:v>
                </c:pt>
                <c:pt idx="12">
                  <c:v>0.26</c:v>
                </c:pt>
                <c:pt idx="13">
                  <c:v>0.28000000000000003</c:v>
                </c:pt>
                <c:pt idx="14">
                  <c:v>0.3</c:v>
                </c:pt>
                <c:pt idx="15">
                  <c:v>0.32</c:v>
                </c:pt>
                <c:pt idx="16">
                  <c:v>0.34</c:v>
                </c:pt>
                <c:pt idx="17">
                  <c:v>0.36</c:v>
                </c:pt>
                <c:pt idx="18">
                  <c:v>0.38</c:v>
                </c:pt>
                <c:pt idx="19">
                  <c:v>0.4</c:v>
                </c:pt>
                <c:pt idx="20">
                  <c:v>0.42</c:v>
                </c:pt>
                <c:pt idx="21">
                  <c:v>0.44</c:v>
                </c:pt>
                <c:pt idx="22">
                  <c:v>0.46</c:v>
                </c:pt>
                <c:pt idx="23">
                  <c:v>0.48</c:v>
                </c:pt>
                <c:pt idx="24">
                  <c:v>0.5</c:v>
                </c:pt>
              </c:numCache>
            </c:numRef>
          </c:xVal>
          <c:yVal>
            <c:numRef>
              <c:f>'irregular64c-fault-12'!$C$90:$C$114</c:f>
              <c:numCache>
                <c:formatCode>General</c:formatCode>
                <c:ptCount val="25"/>
                <c:pt idx="0">
                  <c:v>13.684908</c:v>
                </c:pt>
                <c:pt idx="1">
                  <c:v>14.133333</c:v>
                </c:pt>
                <c:pt idx="2">
                  <c:v>14.824393000000001</c:v>
                </c:pt>
                <c:pt idx="3">
                  <c:v>535.63143700000001</c:v>
                </c:pt>
                <c:pt idx="4">
                  <c:v>807.73122000000001</c:v>
                </c:pt>
                <c:pt idx="5">
                  <c:v>793.31902500000001</c:v>
                </c:pt>
                <c:pt idx="6">
                  <c:v>818.261438</c:v>
                </c:pt>
                <c:pt idx="7">
                  <c:v>834.39843299999995</c:v>
                </c:pt>
                <c:pt idx="8">
                  <c:v>852.93551300000001</c:v>
                </c:pt>
                <c:pt idx="9">
                  <c:v>839.69723099999999</c:v>
                </c:pt>
                <c:pt idx="10">
                  <c:v>847.49695099999997</c:v>
                </c:pt>
                <c:pt idx="11">
                  <c:v>830.00752899999998</c:v>
                </c:pt>
                <c:pt idx="12">
                  <c:v>821.20946800000002</c:v>
                </c:pt>
                <c:pt idx="13">
                  <c:v>819.42204400000003</c:v>
                </c:pt>
                <c:pt idx="14">
                  <c:v>807.79503099999999</c:v>
                </c:pt>
                <c:pt idx="15">
                  <c:v>796.39459599999998</c:v>
                </c:pt>
                <c:pt idx="16">
                  <c:v>794.32454299999995</c:v>
                </c:pt>
                <c:pt idx="17">
                  <c:v>777.06651899999997</c:v>
                </c:pt>
                <c:pt idx="18">
                  <c:v>769.87763500000005</c:v>
                </c:pt>
                <c:pt idx="19">
                  <c:v>756.42376200000001</c:v>
                </c:pt>
                <c:pt idx="20">
                  <c:v>753.26788399999998</c:v>
                </c:pt>
                <c:pt idx="21">
                  <c:v>734.59954000000005</c:v>
                </c:pt>
                <c:pt idx="22">
                  <c:v>733.56924200000003</c:v>
                </c:pt>
                <c:pt idx="23">
                  <c:v>719.38296000000003</c:v>
                </c:pt>
                <c:pt idx="24">
                  <c:v>706.54647699999998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01A0-45D8-B2CE-F589406B7368}"/>
            </c:ext>
          </c:extLst>
        </c:ser>
        <c:ser>
          <c:idx val="2"/>
          <c:order val="2"/>
          <c:tx>
            <c:strRef>
              <c:f>'irregular64c-fault-12'!$D$89</c:f>
              <c:strCache>
                <c:ptCount val="1"/>
                <c:pt idx="0">
                  <c:v>spin</c:v>
                </c:pt>
              </c:strCache>
            </c:strRef>
          </c:tx>
          <c:spPr>
            <a:ln w="444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63500">
                <a:solidFill>
                  <a:schemeClr val="accent3"/>
                </a:solidFill>
              </a:ln>
              <a:effectLst/>
            </c:spPr>
          </c:marker>
          <c:xVal>
            <c:numRef>
              <c:f>'irregular64c-fault-12'!$A$90:$A$114</c:f>
              <c:numCache>
                <c:formatCode>General</c:formatCode>
                <c:ptCount val="25"/>
                <c:pt idx="0">
                  <c:v>0.02</c:v>
                </c:pt>
                <c:pt idx="1">
                  <c:v>0.04</c:v>
                </c:pt>
                <c:pt idx="2">
                  <c:v>0.06</c:v>
                </c:pt>
                <c:pt idx="3">
                  <c:v>0.08</c:v>
                </c:pt>
                <c:pt idx="4">
                  <c:v>0.1</c:v>
                </c:pt>
                <c:pt idx="5">
                  <c:v>0.12</c:v>
                </c:pt>
                <c:pt idx="6">
                  <c:v>0.14000000000000001</c:v>
                </c:pt>
                <c:pt idx="7">
                  <c:v>0.16</c:v>
                </c:pt>
                <c:pt idx="8">
                  <c:v>0.18</c:v>
                </c:pt>
                <c:pt idx="9">
                  <c:v>0.2</c:v>
                </c:pt>
                <c:pt idx="10">
                  <c:v>0.22</c:v>
                </c:pt>
                <c:pt idx="11">
                  <c:v>0.24</c:v>
                </c:pt>
                <c:pt idx="12">
                  <c:v>0.26</c:v>
                </c:pt>
                <c:pt idx="13">
                  <c:v>0.28000000000000003</c:v>
                </c:pt>
                <c:pt idx="14">
                  <c:v>0.3</c:v>
                </c:pt>
                <c:pt idx="15">
                  <c:v>0.32</c:v>
                </c:pt>
                <c:pt idx="16">
                  <c:v>0.34</c:v>
                </c:pt>
                <c:pt idx="17">
                  <c:v>0.36</c:v>
                </c:pt>
                <c:pt idx="18">
                  <c:v>0.38</c:v>
                </c:pt>
                <c:pt idx="19">
                  <c:v>0.4</c:v>
                </c:pt>
                <c:pt idx="20">
                  <c:v>0.42</c:v>
                </c:pt>
                <c:pt idx="21">
                  <c:v>0.44</c:v>
                </c:pt>
                <c:pt idx="22">
                  <c:v>0.46</c:v>
                </c:pt>
                <c:pt idx="23">
                  <c:v>0.48</c:v>
                </c:pt>
                <c:pt idx="24">
                  <c:v>0.5</c:v>
                </c:pt>
              </c:numCache>
            </c:numRef>
          </c:xVal>
          <c:yVal>
            <c:numRef>
              <c:f>'irregular64c-fault-12'!$D$90:$D$114</c:f>
              <c:numCache>
                <c:formatCode>General</c:formatCode>
                <c:ptCount val="25"/>
                <c:pt idx="0">
                  <c:v>13.401683</c:v>
                </c:pt>
                <c:pt idx="1">
                  <c:v>13.548695</c:v>
                </c:pt>
                <c:pt idx="2">
                  <c:v>13.773118999999999</c:v>
                </c:pt>
                <c:pt idx="3">
                  <c:v>14.196498999999999</c:v>
                </c:pt>
                <c:pt idx="4">
                  <c:v>15.565726</c:v>
                </c:pt>
                <c:pt idx="5">
                  <c:v>686.264588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01A0-45D8-B2CE-F589406B7368}"/>
            </c:ext>
          </c:extLst>
        </c:ser>
        <c:ser>
          <c:idx val="3"/>
          <c:order val="3"/>
          <c:tx>
            <c:strRef>
              <c:f>'irregular64c-fault-12'!$E$89</c:f>
              <c:strCache>
                <c:ptCount val="1"/>
                <c:pt idx="0">
                  <c:v>escapeVC</c:v>
                </c:pt>
              </c:strCache>
            </c:strRef>
          </c:tx>
          <c:spPr>
            <a:ln w="44450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63500">
                <a:solidFill>
                  <a:schemeClr val="accent4"/>
                </a:solidFill>
              </a:ln>
              <a:effectLst/>
            </c:spPr>
          </c:marker>
          <c:xVal>
            <c:numRef>
              <c:f>'irregular64c-fault-12'!$A$90:$A$114</c:f>
              <c:numCache>
                <c:formatCode>General</c:formatCode>
                <c:ptCount val="25"/>
                <c:pt idx="0">
                  <c:v>0.02</c:v>
                </c:pt>
                <c:pt idx="1">
                  <c:v>0.04</c:v>
                </c:pt>
                <c:pt idx="2">
                  <c:v>0.06</c:v>
                </c:pt>
                <c:pt idx="3">
                  <c:v>0.08</c:v>
                </c:pt>
                <c:pt idx="4">
                  <c:v>0.1</c:v>
                </c:pt>
                <c:pt idx="5">
                  <c:v>0.12</c:v>
                </c:pt>
                <c:pt idx="6">
                  <c:v>0.14000000000000001</c:v>
                </c:pt>
                <c:pt idx="7">
                  <c:v>0.16</c:v>
                </c:pt>
                <c:pt idx="8">
                  <c:v>0.18</c:v>
                </c:pt>
                <c:pt idx="9">
                  <c:v>0.2</c:v>
                </c:pt>
                <c:pt idx="10">
                  <c:v>0.22</c:v>
                </c:pt>
                <c:pt idx="11">
                  <c:v>0.24</c:v>
                </c:pt>
                <c:pt idx="12">
                  <c:v>0.26</c:v>
                </c:pt>
                <c:pt idx="13">
                  <c:v>0.28000000000000003</c:v>
                </c:pt>
                <c:pt idx="14">
                  <c:v>0.3</c:v>
                </c:pt>
                <c:pt idx="15">
                  <c:v>0.32</c:v>
                </c:pt>
                <c:pt idx="16">
                  <c:v>0.34</c:v>
                </c:pt>
                <c:pt idx="17">
                  <c:v>0.36</c:v>
                </c:pt>
                <c:pt idx="18">
                  <c:v>0.38</c:v>
                </c:pt>
                <c:pt idx="19">
                  <c:v>0.4</c:v>
                </c:pt>
                <c:pt idx="20">
                  <c:v>0.42</c:v>
                </c:pt>
                <c:pt idx="21">
                  <c:v>0.44</c:v>
                </c:pt>
                <c:pt idx="22">
                  <c:v>0.46</c:v>
                </c:pt>
                <c:pt idx="23">
                  <c:v>0.48</c:v>
                </c:pt>
                <c:pt idx="24">
                  <c:v>0.5</c:v>
                </c:pt>
              </c:numCache>
            </c:numRef>
          </c:xVal>
          <c:yVal>
            <c:numRef>
              <c:f>'irregular64c-fault-12'!$E$90:$E$114</c:f>
              <c:numCache>
                <c:formatCode>General</c:formatCode>
                <c:ptCount val="25"/>
                <c:pt idx="0">
                  <c:v>14.868886</c:v>
                </c:pt>
                <c:pt idx="1">
                  <c:v>17.191472000000001</c:v>
                </c:pt>
                <c:pt idx="2">
                  <c:v>28.274049999999999</c:v>
                </c:pt>
                <c:pt idx="3">
                  <c:v>182.023596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01A0-45D8-B2CE-F589406B736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084641856"/>
        <c:axId val="-2084638784"/>
      </c:scatterChart>
      <c:valAx>
        <c:axId val="-2084641856"/>
        <c:scaling>
          <c:orientation val="minMax"/>
          <c:max val="0.12000000000000001"/>
          <c:min val="0.02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 algn="ctr" rtl="0">
                  <a:defRPr lang="en-US" sz="12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2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Injection rate (packets injected/node/cycle)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 algn="ctr" rtl="0">
                <a:defRPr lang="en-US" sz="12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cross"/>
        <c:minorTickMark val="cross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 algn="ctr">
              <a:defRPr lang="en-US" sz="1400" b="1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084638784"/>
        <c:crosses val="autoZero"/>
        <c:crossBetween val="midCat"/>
      </c:valAx>
      <c:valAx>
        <c:axId val="-2084638784"/>
        <c:scaling>
          <c:orientation val="minMax"/>
          <c:max val="50"/>
          <c:min val="10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 algn="ctr" rtl="0">
                  <a:defRPr lang="en-US" sz="13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3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rPr>
                  <a:t>Average packet latency</a:t>
                </a:r>
              </a:p>
            </c:rich>
          </c:tx>
          <c:layout>
            <c:manualLayout>
              <c:xMode val="edge"/>
              <c:yMode val="edge"/>
              <c:x val="6.1572034084127333E-3"/>
              <c:y val="8.9279933776998402E-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 algn="ctr" rtl="0">
                <a:defRPr lang="en-US" sz="13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cross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 algn="ctr">
              <a:defRPr lang="en-US" sz="1400" b="1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08464185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400706406971883"/>
          <c:y val="0.12509648815215926"/>
          <c:w val="0.85992935930281167"/>
          <c:h val="0.6259133190699096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Parsec!$B$21</c:f>
              <c:strCache>
                <c:ptCount val="1"/>
                <c:pt idx="0">
                  <c:v>Escape VC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Parsec!$A$22:$A$33</c:f>
              <c:strCache>
                <c:ptCount val="12"/>
                <c:pt idx="0">
                  <c:v>Barnes</c:v>
                </c:pt>
                <c:pt idx="1">
                  <c:v>Bodytrack</c:v>
                </c:pt>
                <c:pt idx="2">
                  <c:v>Canneal</c:v>
                </c:pt>
                <c:pt idx="3">
                  <c:v>FFT</c:v>
                </c:pt>
                <c:pt idx="4">
                  <c:v>F'animate</c:v>
                </c:pt>
                <c:pt idx="5">
                  <c:v>FMM</c:v>
                </c:pt>
                <c:pt idx="6">
                  <c:v>Lu_cb</c:v>
                </c:pt>
                <c:pt idx="7">
                  <c:v>Lu_ncb</c:v>
                </c:pt>
                <c:pt idx="8">
                  <c:v>Ocean_cp</c:v>
                </c:pt>
                <c:pt idx="9">
                  <c:v>Radix</c:v>
                </c:pt>
                <c:pt idx="10">
                  <c:v>Volrend</c:v>
                </c:pt>
                <c:pt idx="11">
                  <c:v>Average</c:v>
                </c:pt>
              </c:strCache>
            </c:strRef>
          </c:cat>
          <c:val>
            <c:numRef>
              <c:f>Parsec!$B$22:$B$33</c:f>
              <c:numCache>
                <c:formatCode>General</c:formatCode>
                <c:ptCount val="12"/>
                <c:pt idx="0">
                  <c:v>40.420440999999997</c:v>
                </c:pt>
                <c:pt idx="1">
                  <c:v>42.073220999999997</c:v>
                </c:pt>
                <c:pt idx="2">
                  <c:v>46.442821000000002</c:v>
                </c:pt>
                <c:pt idx="3">
                  <c:v>159.56490700000001</c:v>
                </c:pt>
                <c:pt idx="4">
                  <c:v>54.578657</c:v>
                </c:pt>
                <c:pt idx="5">
                  <c:v>42.634318999999998</c:v>
                </c:pt>
                <c:pt idx="6">
                  <c:v>36.734555999999998</c:v>
                </c:pt>
                <c:pt idx="7">
                  <c:v>70.304261999999994</c:v>
                </c:pt>
                <c:pt idx="8">
                  <c:v>247.777165</c:v>
                </c:pt>
                <c:pt idx="9">
                  <c:v>168.36940000000001</c:v>
                </c:pt>
                <c:pt idx="10">
                  <c:v>107.239422</c:v>
                </c:pt>
                <c:pt idx="11">
                  <c:v>92.37628827272728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327-BB4D-98DC-5CAD2F58EE67}"/>
            </c:ext>
          </c:extLst>
        </c:ser>
        <c:ser>
          <c:idx val="1"/>
          <c:order val="1"/>
          <c:tx>
            <c:strRef>
              <c:f>Parsec!$C$21</c:f>
              <c:strCache>
                <c:ptCount val="1"/>
                <c:pt idx="0">
                  <c:v>SPIN</c:v>
                </c:pt>
              </c:strCache>
            </c:strRef>
          </c:tx>
          <c:spPr>
            <a:solidFill>
              <a:schemeClr val="accent2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Parsec!$A$22:$A$33</c:f>
              <c:strCache>
                <c:ptCount val="12"/>
                <c:pt idx="0">
                  <c:v>Barnes</c:v>
                </c:pt>
                <c:pt idx="1">
                  <c:v>Bodytrack</c:v>
                </c:pt>
                <c:pt idx="2">
                  <c:v>Canneal</c:v>
                </c:pt>
                <c:pt idx="3">
                  <c:v>FFT</c:v>
                </c:pt>
                <c:pt idx="4">
                  <c:v>F'animate</c:v>
                </c:pt>
                <c:pt idx="5">
                  <c:v>FMM</c:v>
                </c:pt>
                <c:pt idx="6">
                  <c:v>Lu_cb</c:v>
                </c:pt>
                <c:pt idx="7">
                  <c:v>Lu_ncb</c:v>
                </c:pt>
                <c:pt idx="8">
                  <c:v>Ocean_cp</c:v>
                </c:pt>
                <c:pt idx="9">
                  <c:v>Radix</c:v>
                </c:pt>
                <c:pt idx="10">
                  <c:v>Volrend</c:v>
                </c:pt>
                <c:pt idx="11">
                  <c:v>Average</c:v>
                </c:pt>
              </c:strCache>
            </c:strRef>
          </c:cat>
          <c:val>
            <c:numRef>
              <c:f>Parsec!$C$22:$C$33</c:f>
              <c:numCache>
                <c:formatCode>General</c:formatCode>
                <c:ptCount val="12"/>
                <c:pt idx="0">
                  <c:v>35.642546000000003</c:v>
                </c:pt>
                <c:pt idx="1">
                  <c:v>35.772852</c:v>
                </c:pt>
                <c:pt idx="2">
                  <c:v>37.118257</c:v>
                </c:pt>
                <c:pt idx="3">
                  <c:v>130.90004200000001</c:v>
                </c:pt>
                <c:pt idx="4">
                  <c:v>40.217903</c:v>
                </c:pt>
                <c:pt idx="5">
                  <c:v>37.731335000000001</c:v>
                </c:pt>
                <c:pt idx="6">
                  <c:v>32.551077999999997</c:v>
                </c:pt>
                <c:pt idx="7">
                  <c:v>61.808762999999999</c:v>
                </c:pt>
                <c:pt idx="8">
                  <c:v>138.913522</c:v>
                </c:pt>
                <c:pt idx="9">
                  <c:v>67.787181000000004</c:v>
                </c:pt>
                <c:pt idx="10">
                  <c:v>81.407921999999999</c:v>
                </c:pt>
                <c:pt idx="11">
                  <c:v>63.622854636363648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327-BB4D-98DC-5CAD2F58EE67}"/>
            </c:ext>
          </c:extLst>
        </c:ser>
        <c:ser>
          <c:idx val="2"/>
          <c:order val="2"/>
          <c:tx>
            <c:strRef>
              <c:f>Parsec!$D$21</c:f>
              <c:strCache>
                <c:ptCount val="1"/>
                <c:pt idx="0">
                  <c:v>BBR</c:v>
                </c:pt>
              </c:strCache>
            </c:strRef>
          </c:tx>
          <c:spPr>
            <a:solidFill>
              <a:schemeClr val="accent3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Parsec!$A$22:$A$33</c:f>
              <c:strCache>
                <c:ptCount val="12"/>
                <c:pt idx="0">
                  <c:v>Barnes</c:v>
                </c:pt>
                <c:pt idx="1">
                  <c:v>Bodytrack</c:v>
                </c:pt>
                <c:pt idx="2">
                  <c:v>Canneal</c:v>
                </c:pt>
                <c:pt idx="3">
                  <c:v>FFT</c:v>
                </c:pt>
                <c:pt idx="4">
                  <c:v>F'animate</c:v>
                </c:pt>
                <c:pt idx="5">
                  <c:v>FMM</c:v>
                </c:pt>
                <c:pt idx="6">
                  <c:v>Lu_cb</c:v>
                </c:pt>
                <c:pt idx="7">
                  <c:v>Lu_ncb</c:v>
                </c:pt>
                <c:pt idx="8">
                  <c:v>Ocean_cp</c:v>
                </c:pt>
                <c:pt idx="9">
                  <c:v>Radix</c:v>
                </c:pt>
                <c:pt idx="10">
                  <c:v>Volrend</c:v>
                </c:pt>
                <c:pt idx="11">
                  <c:v>Average</c:v>
                </c:pt>
              </c:strCache>
            </c:strRef>
          </c:cat>
          <c:val>
            <c:numRef>
              <c:f>Parsec!$D$22:$D$33</c:f>
              <c:numCache>
                <c:formatCode>General</c:formatCode>
                <c:ptCount val="12"/>
                <c:pt idx="0">
                  <c:v>30.213335000000001</c:v>
                </c:pt>
                <c:pt idx="1">
                  <c:v>28.709516000000001</c:v>
                </c:pt>
                <c:pt idx="2">
                  <c:v>35.819533999999997</c:v>
                </c:pt>
                <c:pt idx="3">
                  <c:v>51.418112999999998</c:v>
                </c:pt>
                <c:pt idx="4">
                  <c:v>34.205153000000003</c:v>
                </c:pt>
                <c:pt idx="5">
                  <c:v>32.197516999999998</c:v>
                </c:pt>
                <c:pt idx="6">
                  <c:v>26.778138999999999</c:v>
                </c:pt>
                <c:pt idx="7">
                  <c:v>63.902312999999999</c:v>
                </c:pt>
                <c:pt idx="8">
                  <c:v>63.897365999999998</c:v>
                </c:pt>
                <c:pt idx="9">
                  <c:v>48.886032999999998</c:v>
                </c:pt>
                <c:pt idx="10">
                  <c:v>24.628986000000001</c:v>
                </c:pt>
                <c:pt idx="11">
                  <c:v>40.059636818181815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327-BB4D-98DC-5CAD2F58EE67}"/>
            </c:ext>
          </c:extLst>
        </c:ser>
        <c:ser>
          <c:idx val="3"/>
          <c:order val="3"/>
          <c:tx>
            <c:strRef>
              <c:f>Parsec!$E$21</c:f>
              <c:strCache>
                <c:ptCount val="1"/>
                <c:pt idx="0">
                  <c:v>BINDU</c:v>
                </c:pt>
              </c:strCache>
            </c:strRef>
          </c:tx>
          <c:spPr>
            <a:solidFill>
              <a:schemeClr val="accent4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Parsec!$A$22:$A$33</c:f>
              <c:strCache>
                <c:ptCount val="12"/>
                <c:pt idx="0">
                  <c:v>Barnes</c:v>
                </c:pt>
                <c:pt idx="1">
                  <c:v>Bodytrack</c:v>
                </c:pt>
                <c:pt idx="2">
                  <c:v>Canneal</c:v>
                </c:pt>
                <c:pt idx="3">
                  <c:v>FFT</c:v>
                </c:pt>
                <c:pt idx="4">
                  <c:v>F'animate</c:v>
                </c:pt>
                <c:pt idx="5">
                  <c:v>FMM</c:v>
                </c:pt>
                <c:pt idx="6">
                  <c:v>Lu_cb</c:v>
                </c:pt>
                <c:pt idx="7">
                  <c:v>Lu_ncb</c:v>
                </c:pt>
                <c:pt idx="8">
                  <c:v>Ocean_cp</c:v>
                </c:pt>
                <c:pt idx="9">
                  <c:v>Radix</c:v>
                </c:pt>
                <c:pt idx="10">
                  <c:v>Volrend</c:v>
                </c:pt>
                <c:pt idx="11">
                  <c:v>Average</c:v>
                </c:pt>
              </c:strCache>
            </c:strRef>
          </c:cat>
          <c:val>
            <c:numRef>
              <c:f>Parsec!$E$22:$E$33</c:f>
              <c:numCache>
                <c:formatCode>General</c:formatCode>
                <c:ptCount val="12"/>
                <c:pt idx="0">
                  <c:v>28.788951999999998</c:v>
                </c:pt>
                <c:pt idx="1">
                  <c:v>26.283387999999999</c:v>
                </c:pt>
                <c:pt idx="2">
                  <c:v>29.736594</c:v>
                </c:pt>
                <c:pt idx="3">
                  <c:v>63.491750000000003</c:v>
                </c:pt>
                <c:pt idx="4">
                  <c:v>30.360115</c:v>
                </c:pt>
                <c:pt idx="5">
                  <c:v>28.611985000000001</c:v>
                </c:pt>
                <c:pt idx="6">
                  <c:v>24.925051</c:v>
                </c:pt>
                <c:pt idx="7">
                  <c:v>53.316719999999997</c:v>
                </c:pt>
                <c:pt idx="8">
                  <c:v>53.295575999999997</c:v>
                </c:pt>
                <c:pt idx="9">
                  <c:v>38.294325999999998</c:v>
                </c:pt>
                <c:pt idx="10">
                  <c:v>23.431863</c:v>
                </c:pt>
                <c:pt idx="11">
                  <c:v>36.412392727272724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7327-BB4D-98DC-5CAD2F58EE6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axId val="1042907568"/>
        <c:axId val="1044529312"/>
      </c:barChart>
      <c:catAx>
        <c:axId val="104290756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44529312"/>
        <c:crosses val="autoZero"/>
        <c:auto val="1"/>
        <c:lblAlgn val="ctr"/>
        <c:lblOffset val="100"/>
        <c:noMultiLvlLbl val="0"/>
      </c:catAx>
      <c:valAx>
        <c:axId val="1044529312"/>
        <c:scaling>
          <c:orientation val="minMax"/>
          <c:max val="250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 b="0" i="0" baseline="0">
                    <a:solidFill>
                      <a:sysClr val="windowText" lastClr="000000"/>
                    </a:solidFill>
                    <a:effectLst/>
                  </a:rPr>
                  <a:t>Average Packet Latency</a:t>
                </a:r>
                <a:endParaRPr lang="en-US" sz="1600" b="0">
                  <a:solidFill>
                    <a:sysClr val="windowText" lastClr="000000"/>
                  </a:solidFill>
                  <a:effectLst/>
                </a:endParaRPr>
              </a:p>
            </c:rich>
          </c:tx>
          <c:layout>
            <c:manualLayout>
              <c:xMode val="edge"/>
              <c:yMode val="edge"/>
              <c:x val="2.2863656813270714E-3"/>
              <c:y val="6.9761017459625485E-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cross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4290756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10968866360485696"/>
          <c:y val="0"/>
          <c:w val="0.83092253775068781"/>
          <c:h val="0.1302495286570831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3822761477816395"/>
          <c:y val="9.9441678037401671E-2"/>
          <c:w val="0.86177238522183608"/>
          <c:h val="0.5940484817945567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Parsec!$B$2</c:f>
              <c:strCache>
                <c:ptCount val="1"/>
                <c:pt idx="0">
                  <c:v>Escape VC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Parsec!$A$3:$A$14</c:f>
              <c:strCache>
                <c:ptCount val="12"/>
                <c:pt idx="0">
                  <c:v>Barnes</c:v>
                </c:pt>
                <c:pt idx="1">
                  <c:v>Bodytrack</c:v>
                </c:pt>
                <c:pt idx="2">
                  <c:v>Canneal</c:v>
                </c:pt>
                <c:pt idx="3">
                  <c:v>FFT</c:v>
                </c:pt>
                <c:pt idx="4">
                  <c:v>F'animate</c:v>
                </c:pt>
                <c:pt idx="5">
                  <c:v>FMM</c:v>
                </c:pt>
                <c:pt idx="6">
                  <c:v>Lu_cb</c:v>
                </c:pt>
                <c:pt idx="7">
                  <c:v>Lu_ncb</c:v>
                </c:pt>
                <c:pt idx="8">
                  <c:v>Ocean_cp</c:v>
                </c:pt>
                <c:pt idx="9">
                  <c:v>Radix</c:v>
                </c:pt>
                <c:pt idx="10">
                  <c:v>Volrend</c:v>
                </c:pt>
                <c:pt idx="11">
                  <c:v>Average</c:v>
                </c:pt>
              </c:strCache>
            </c:strRef>
          </c:cat>
          <c:val>
            <c:numRef>
              <c:f>Parsec!$B$3:$B$14</c:f>
              <c:numCache>
                <c:formatCode>General</c:formatCode>
                <c:ptCount val="12"/>
                <c:pt idx="0">
                  <c:v>29.417218999999999</c:v>
                </c:pt>
                <c:pt idx="1">
                  <c:v>29.297943</c:v>
                </c:pt>
                <c:pt idx="2">
                  <c:v>29.499359999999999</c:v>
                </c:pt>
                <c:pt idx="3">
                  <c:v>43.682074999999998</c:v>
                </c:pt>
                <c:pt idx="4">
                  <c:v>30.881862999999999</c:v>
                </c:pt>
                <c:pt idx="5">
                  <c:v>32.766516000000003</c:v>
                </c:pt>
                <c:pt idx="6">
                  <c:v>27.908512000000002</c:v>
                </c:pt>
                <c:pt idx="7">
                  <c:v>47.286959000000003</c:v>
                </c:pt>
                <c:pt idx="8">
                  <c:v>79.632768999999996</c:v>
                </c:pt>
                <c:pt idx="9">
                  <c:v>37.888534999999997</c:v>
                </c:pt>
                <c:pt idx="10">
                  <c:v>46.494360999999998</c:v>
                </c:pt>
                <c:pt idx="11">
                  <c:v>39.523282909090909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F1E-264F-A90E-5A0439816C7E}"/>
            </c:ext>
          </c:extLst>
        </c:ser>
        <c:ser>
          <c:idx val="1"/>
          <c:order val="1"/>
          <c:tx>
            <c:strRef>
              <c:f>Parsec!$C$2</c:f>
              <c:strCache>
                <c:ptCount val="1"/>
                <c:pt idx="0">
                  <c:v>SPIN</c:v>
                </c:pt>
              </c:strCache>
            </c:strRef>
          </c:tx>
          <c:spPr>
            <a:solidFill>
              <a:schemeClr val="accent2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Parsec!$A$3:$A$14</c:f>
              <c:strCache>
                <c:ptCount val="12"/>
                <c:pt idx="0">
                  <c:v>Barnes</c:v>
                </c:pt>
                <c:pt idx="1">
                  <c:v>Bodytrack</c:v>
                </c:pt>
                <c:pt idx="2">
                  <c:v>Canneal</c:v>
                </c:pt>
                <c:pt idx="3">
                  <c:v>FFT</c:v>
                </c:pt>
                <c:pt idx="4">
                  <c:v>F'animate</c:v>
                </c:pt>
                <c:pt idx="5">
                  <c:v>FMM</c:v>
                </c:pt>
                <c:pt idx="6">
                  <c:v>Lu_cb</c:v>
                </c:pt>
                <c:pt idx="7">
                  <c:v>Lu_ncb</c:v>
                </c:pt>
                <c:pt idx="8">
                  <c:v>Ocean_cp</c:v>
                </c:pt>
                <c:pt idx="9">
                  <c:v>Radix</c:v>
                </c:pt>
                <c:pt idx="10">
                  <c:v>Volrend</c:v>
                </c:pt>
                <c:pt idx="11">
                  <c:v>Average</c:v>
                </c:pt>
              </c:strCache>
            </c:strRef>
          </c:cat>
          <c:val>
            <c:numRef>
              <c:f>Parsec!$C$3:$C$14</c:f>
              <c:numCache>
                <c:formatCode>General</c:formatCode>
                <c:ptCount val="12"/>
                <c:pt idx="0">
                  <c:v>25.998605000000001</c:v>
                </c:pt>
                <c:pt idx="1">
                  <c:v>26.354593000000001</c:v>
                </c:pt>
                <c:pt idx="2">
                  <c:v>25.048634</c:v>
                </c:pt>
                <c:pt idx="3">
                  <c:v>32.763353000000002</c:v>
                </c:pt>
                <c:pt idx="4">
                  <c:v>26.445443000000001</c:v>
                </c:pt>
                <c:pt idx="5">
                  <c:v>29.053256999999999</c:v>
                </c:pt>
                <c:pt idx="6">
                  <c:v>25.378129000000001</c:v>
                </c:pt>
                <c:pt idx="7">
                  <c:v>39.434297000000001</c:v>
                </c:pt>
                <c:pt idx="8">
                  <c:v>46.695847000000001</c:v>
                </c:pt>
                <c:pt idx="9">
                  <c:v>37.847194000000002</c:v>
                </c:pt>
                <c:pt idx="10">
                  <c:v>30.879231999999998</c:v>
                </c:pt>
                <c:pt idx="11">
                  <c:v>31.445325818181821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F1E-264F-A90E-5A0439816C7E}"/>
            </c:ext>
          </c:extLst>
        </c:ser>
        <c:ser>
          <c:idx val="2"/>
          <c:order val="2"/>
          <c:tx>
            <c:strRef>
              <c:f>Parsec!$D$2</c:f>
              <c:strCache>
                <c:ptCount val="1"/>
                <c:pt idx="0">
                  <c:v>BBR</c:v>
                </c:pt>
              </c:strCache>
            </c:strRef>
          </c:tx>
          <c:spPr>
            <a:solidFill>
              <a:schemeClr val="accent3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Parsec!$A$3:$A$14</c:f>
              <c:strCache>
                <c:ptCount val="12"/>
                <c:pt idx="0">
                  <c:v>Barnes</c:v>
                </c:pt>
                <c:pt idx="1">
                  <c:v>Bodytrack</c:v>
                </c:pt>
                <c:pt idx="2">
                  <c:v>Canneal</c:v>
                </c:pt>
                <c:pt idx="3">
                  <c:v>FFT</c:v>
                </c:pt>
                <c:pt idx="4">
                  <c:v>F'animate</c:v>
                </c:pt>
                <c:pt idx="5">
                  <c:v>FMM</c:v>
                </c:pt>
                <c:pt idx="6">
                  <c:v>Lu_cb</c:v>
                </c:pt>
                <c:pt idx="7">
                  <c:v>Lu_ncb</c:v>
                </c:pt>
                <c:pt idx="8">
                  <c:v>Ocean_cp</c:v>
                </c:pt>
                <c:pt idx="9">
                  <c:v>Radix</c:v>
                </c:pt>
                <c:pt idx="10">
                  <c:v>Volrend</c:v>
                </c:pt>
                <c:pt idx="11">
                  <c:v>Average</c:v>
                </c:pt>
              </c:strCache>
            </c:strRef>
          </c:cat>
          <c:val>
            <c:numRef>
              <c:f>Parsec!$D$3:$D$14</c:f>
              <c:numCache>
                <c:formatCode>General</c:formatCode>
                <c:ptCount val="12"/>
                <c:pt idx="0">
                  <c:v>20.715958000000001</c:v>
                </c:pt>
                <c:pt idx="1">
                  <c:v>20.070616999999999</c:v>
                </c:pt>
                <c:pt idx="2">
                  <c:v>20.160712</c:v>
                </c:pt>
                <c:pt idx="3">
                  <c:v>25.841069999999998</c:v>
                </c:pt>
                <c:pt idx="4">
                  <c:v>20.80893</c:v>
                </c:pt>
                <c:pt idx="5">
                  <c:v>21.331586999999999</c:v>
                </c:pt>
                <c:pt idx="6">
                  <c:v>19.586002000000001</c:v>
                </c:pt>
                <c:pt idx="7">
                  <c:v>31.241734999999998</c:v>
                </c:pt>
                <c:pt idx="8">
                  <c:v>27.853971999999999</c:v>
                </c:pt>
                <c:pt idx="9">
                  <c:v>20.619909</c:v>
                </c:pt>
                <c:pt idx="10">
                  <c:v>19.477087999999998</c:v>
                </c:pt>
                <c:pt idx="11">
                  <c:v>22.518870909090911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F1E-264F-A90E-5A0439816C7E}"/>
            </c:ext>
          </c:extLst>
        </c:ser>
        <c:ser>
          <c:idx val="3"/>
          <c:order val="3"/>
          <c:tx>
            <c:strRef>
              <c:f>Parsec!$E$2</c:f>
              <c:strCache>
                <c:ptCount val="1"/>
                <c:pt idx="0">
                  <c:v>BINDU</c:v>
                </c:pt>
              </c:strCache>
            </c:strRef>
          </c:tx>
          <c:spPr>
            <a:solidFill>
              <a:schemeClr val="accent4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Parsec!$A$3:$A$14</c:f>
              <c:strCache>
                <c:ptCount val="12"/>
                <c:pt idx="0">
                  <c:v>Barnes</c:v>
                </c:pt>
                <c:pt idx="1">
                  <c:v>Bodytrack</c:v>
                </c:pt>
                <c:pt idx="2">
                  <c:v>Canneal</c:v>
                </c:pt>
                <c:pt idx="3">
                  <c:v>FFT</c:v>
                </c:pt>
                <c:pt idx="4">
                  <c:v>F'animate</c:v>
                </c:pt>
                <c:pt idx="5">
                  <c:v>FMM</c:v>
                </c:pt>
                <c:pt idx="6">
                  <c:v>Lu_cb</c:v>
                </c:pt>
                <c:pt idx="7">
                  <c:v>Lu_ncb</c:v>
                </c:pt>
                <c:pt idx="8">
                  <c:v>Ocean_cp</c:v>
                </c:pt>
                <c:pt idx="9">
                  <c:v>Radix</c:v>
                </c:pt>
                <c:pt idx="10">
                  <c:v>Volrend</c:v>
                </c:pt>
                <c:pt idx="11">
                  <c:v>Average</c:v>
                </c:pt>
              </c:strCache>
            </c:strRef>
          </c:cat>
          <c:val>
            <c:numRef>
              <c:f>Parsec!$E$3:$E$14</c:f>
              <c:numCache>
                <c:formatCode>General</c:formatCode>
                <c:ptCount val="12"/>
                <c:pt idx="0">
                  <c:v>20.519349999999999</c:v>
                </c:pt>
                <c:pt idx="1">
                  <c:v>20.037716</c:v>
                </c:pt>
                <c:pt idx="2">
                  <c:v>19.760757999999999</c:v>
                </c:pt>
                <c:pt idx="3">
                  <c:v>27.380862</c:v>
                </c:pt>
                <c:pt idx="4">
                  <c:v>20.529896000000001</c:v>
                </c:pt>
                <c:pt idx="5">
                  <c:v>21.013335999999999</c:v>
                </c:pt>
                <c:pt idx="6">
                  <c:v>19.392347000000001</c:v>
                </c:pt>
                <c:pt idx="7">
                  <c:v>31.266584999999999</c:v>
                </c:pt>
                <c:pt idx="8">
                  <c:v>27.918218</c:v>
                </c:pt>
                <c:pt idx="9">
                  <c:v>20.144372000000001</c:v>
                </c:pt>
                <c:pt idx="10">
                  <c:v>19.303487000000001</c:v>
                </c:pt>
                <c:pt idx="11">
                  <c:v>22.478811545454548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7F1E-264F-A90E-5A0439816C7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axId val="876702208"/>
        <c:axId val="1044505936"/>
      </c:barChart>
      <c:catAx>
        <c:axId val="87670220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44505936"/>
        <c:crosses val="autoZero"/>
        <c:auto val="1"/>
        <c:lblAlgn val="ctr"/>
        <c:lblOffset val="100"/>
        <c:noMultiLvlLbl val="0"/>
      </c:catAx>
      <c:valAx>
        <c:axId val="1044505936"/>
        <c:scaling>
          <c:orientation val="minMax"/>
          <c:max val="250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 b="0" i="0" baseline="0">
                    <a:solidFill>
                      <a:sysClr val="windowText" lastClr="000000"/>
                    </a:solidFill>
                    <a:effectLst/>
                  </a:rPr>
                  <a:t>Average Packet Latency</a:t>
                </a:r>
                <a:endParaRPr lang="en-US" sz="1600" b="0">
                  <a:solidFill>
                    <a:sysClr val="windowText" lastClr="000000"/>
                  </a:solidFill>
                  <a:effectLst/>
                </a:endParaRPr>
              </a:p>
            </c:rich>
          </c:tx>
          <c:layout>
            <c:manualLayout>
              <c:xMode val="edge"/>
              <c:yMode val="edge"/>
              <c:x val="9.0643653096298467E-4"/>
              <c:y val="6.2819536526952893E-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cross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7670220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15915447722235701"/>
          <c:y val="2.5399357864068252E-2"/>
          <c:w val="0.74156055051887682"/>
          <c:h val="8.179654272288880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311418648682606"/>
          <c:y val="3.0950095285030867E-2"/>
          <c:w val="0.86312124933638279"/>
          <c:h val="0.6968835042556352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Parsec!$I$21</c:f>
              <c:strCache>
                <c:ptCount val="1"/>
                <c:pt idx="0">
                  <c:v>Escape VC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Parsec!$H$22:$H$33</c:f>
              <c:strCache>
                <c:ptCount val="12"/>
                <c:pt idx="0">
                  <c:v>Barnes</c:v>
                </c:pt>
                <c:pt idx="1">
                  <c:v>Bodytrack</c:v>
                </c:pt>
                <c:pt idx="2">
                  <c:v>Canneal</c:v>
                </c:pt>
                <c:pt idx="3">
                  <c:v>FFT</c:v>
                </c:pt>
                <c:pt idx="4">
                  <c:v>F'animate</c:v>
                </c:pt>
                <c:pt idx="5">
                  <c:v>FMM</c:v>
                </c:pt>
                <c:pt idx="6">
                  <c:v>Lu_cb</c:v>
                </c:pt>
                <c:pt idx="7">
                  <c:v>Lu_ncb</c:v>
                </c:pt>
                <c:pt idx="8">
                  <c:v>Ocean_cp</c:v>
                </c:pt>
                <c:pt idx="9">
                  <c:v>Radix</c:v>
                </c:pt>
                <c:pt idx="10">
                  <c:v>Volrend</c:v>
                </c:pt>
                <c:pt idx="11">
                  <c:v>Average</c:v>
                </c:pt>
              </c:strCache>
            </c:strRef>
          </c:cat>
          <c:val>
            <c:numRef>
              <c:f>Parsec!$I$22:$I$33</c:f>
              <c:numCache>
                <c:formatCode>General</c:formatCode>
                <c:ptCount val="12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  <c:pt idx="11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2B6-0040-8375-E0F395A0AF96}"/>
            </c:ext>
          </c:extLst>
        </c:ser>
        <c:ser>
          <c:idx val="1"/>
          <c:order val="1"/>
          <c:tx>
            <c:strRef>
              <c:f>Parsec!$J$21</c:f>
              <c:strCache>
                <c:ptCount val="1"/>
                <c:pt idx="0">
                  <c:v>SPIN</c:v>
                </c:pt>
              </c:strCache>
            </c:strRef>
          </c:tx>
          <c:spPr>
            <a:solidFill>
              <a:schemeClr val="accent2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Parsec!$H$22:$H$33</c:f>
              <c:strCache>
                <c:ptCount val="12"/>
                <c:pt idx="0">
                  <c:v>Barnes</c:v>
                </c:pt>
                <c:pt idx="1">
                  <c:v>Bodytrack</c:v>
                </c:pt>
                <c:pt idx="2">
                  <c:v>Canneal</c:v>
                </c:pt>
                <c:pt idx="3">
                  <c:v>FFT</c:v>
                </c:pt>
                <c:pt idx="4">
                  <c:v>F'animate</c:v>
                </c:pt>
                <c:pt idx="5">
                  <c:v>FMM</c:v>
                </c:pt>
                <c:pt idx="6">
                  <c:v>Lu_cb</c:v>
                </c:pt>
                <c:pt idx="7">
                  <c:v>Lu_ncb</c:v>
                </c:pt>
                <c:pt idx="8">
                  <c:v>Ocean_cp</c:v>
                </c:pt>
                <c:pt idx="9">
                  <c:v>Radix</c:v>
                </c:pt>
                <c:pt idx="10">
                  <c:v>Volrend</c:v>
                </c:pt>
                <c:pt idx="11">
                  <c:v>Average</c:v>
                </c:pt>
              </c:strCache>
            </c:strRef>
          </c:cat>
          <c:val>
            <c:numRef>
              <c:f>Parsec!$J$22:$J$33</c:f>
              <c:numCache>
                <c:formatCode>General</c:formatCode>
                <c:ptCount val="12"/>
                <c:pt idx="0">
                  <c:v>1.0567518726575336</c:v>
                </c:pt>
                <c:pt idx="1">
                  <c:v>0.99026157161761408</c:v>
                </c:pt>
                <c:pt idx="2">
                  <c:v>0.87396732525538301</c:v>
                </c:pt>
                <c:pt idx="3">
                  <c:v>0.8876988112435541</c:v>
                </c:pt>
                <c:pt idx="4">
                  <c:v>1.001092506617461</c:v>
                </c:pt>
                <c:pt idx="5">
                  <c:v>0.98867205035111605</c:v>
                </c:pt>
                <c:pt idx="6">
                  <c:v>0.98264588454947543</c:v>
                </c:pt>
                <c:pt idx="7">
                  <c:v>0.90881722493514494</c:v>
                </c:pt>
                <c:pt idx="8">
                  <c:v>1.039282728035084</c:v>
                </c:pt>
                <c:pt idx="9">
                  <c:v>1.1574113808719169</c:v>
                </c:pt>
                <c:pt idx="10">
                  <c:v>1.1469243563649958</c:v>
                </c:pt>
                <c:pt idx="11">
                  <c:v>1.0030477920453891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2B6-0040-8375-E0F395A0AF96}"/>
            </c:ext>
          </c:extLst>
        </c:ser>
        <c:ser>
          <c:idx val="2"/>
          <c:order val="2"/>
          <c:tx>
            <c:strRef>
              <c:f>Parsec!$K$21</c:f>
              <c:strCache>
                <c:ptCount val="1"/>
                <c:pt idx="0">
                  <c:v>BBR</c:v>
                </c:pt>
              </c:strCache>
            </c:strRef>
          </c:tx>
          <c:spPr>
            <a:solidFill>
              <a:schemeClr val="accent3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Parsec!$H$22:$H$33</c:f>
              <c:strCache>
                <c:ptCount val="12"/>
                <c:pt idx="0">
                  <c:v>Barnes</c:v>
                </c:pt>
                <c:pt idx="1">
                  <c:v>Bodytrack</c:v>
                </c:pt>
                <c:pt idx="2">
                  <c:v>Canneal</c:v>
                </c:pt>
                <c:pt idx="3">
                  <c:v>FFT</c:v>
                </c:pt>
                <c:pt idx="4">
                  <c:v>F'animate</c:v>
                </c:pt>
                <c:pt idx="5">
                  <c:v>FMM</c:v>
                </c:pt>
                <c:pt idx="6">
                  <c:v>Lu_cb</c:v>
                </c:pt>
                <c:pt idx="7">
                  <c:v>Lu_ncb</c:v>
                </c:pt>
                <c:pt idx="8">
                  <c:v>Ocean_cp</c:v>
                </c:pt>
                <c:pt idx="9">
                  <c:v>Radix</c:v>
                </c:pt>
                <c:pt idx="10">
                  <c:v>Volrend</c:v>
                </c:pt>
                <c:pt idx="11">
                  <c:v>Average</c:v>
                </c:pt>
              </c:strCache>
            </c:strRef>
          </c:cat>
          <c:val>
            <c:numRef>
              <c:f>Parsec!$K$22:$K$33</c:f>
              <c:numCache>
                <c:formatCode>General</c:formatCode>
                <c:ptCount val="12"/>
                <c:pt idx="0">
                  <c:v>0.97339403460523455</c:v>
                </c:pt>
                <c:pt idx="1">
                  <c:v>0.98729315513845051</c:v>
                </c:pt>
                <c:pt idx="2">
                  <c:v>1.0012451851792834</c:v>
                </c:pt>
                <c:pt idx="3">
                  <c:v>0.86530587569858419</c:v>
                </c:pt>
                <c:pt idx="4">
                  <c:v>0.99639194080181703</c:v>
                </c:pt>
                <c:pt idx="5">
                  <c:v>0.98874804303389274</c:v>
                </c:pt>
                <c:pt idx="6">
                  <c:v>0.95968774692665915</c:v>
                </c:pt>
                <c:pt idx="7">
                  <c:v>0.83519800966408697</c:v>
                </c:pt>
                <c:pt idx="8">
                  <c:v>0.93455239241865895</c:v>
                </c:pt>
                <c:pt idx="9">
                  <c:v>1.0121073505684983</c:v>
                </c:pt>
                <c:pt idx="10">
                  <c:v>0.99497897493245002</c:v>
                </c:pt>
                <c:pt idx="11">
                  <c:v>0.95899115536069246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2B6-0040-8375-E0F395A0AF96}"/>
            </c:ext>
          </c:extLst>
        </c:ser>
        <c:ser>
          <c:idx val="3"/>
          <c:order val="3"/>
          <c:tx>
            <c:strRef>
              <c:f>Parsec!$L$21</c:f>
              <c:strCache>
                <c:ptCount val="1"/>
                <c:pt idx="0">
                  <c:v>BINDU</c:v>
                </c:pt>
              </c:strCache>
            </c:strRef>
          </c:tx>
          <c:spPr>
            <a:solidFill>
              <a:schemeClr val="accent4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Parsec!$H$22:$H$33</c:f>
              <c:strCache>
                <c:ptCount val="12"/>
                <c:pt idx="0">
                  <c:v>Barnes</c:v>
                </c:pt>
                <c:pt idx="1">
                  <c:v>Bodytrack</c:v>
                </c:pt>
                <c:pt idx="2">
                  <c:v>Canneal</c:v>
                </c:pt>
                <c:pt idx="3">
                  <c:v>FFT</c:v>
                </c:pt>
                <c:pt idx="4">
                  <c:v>F'animate</c:v>
                </c:pt>
                <c:pt idx="5">
                  <c:v>FMM</c:v>
                </c:pt>
                <c:pt idx="6">
                  <c:v>Lu_cb</c:v>
                </c:pt>
                <c:pt idx="7">
                  <c:v>Lu_ncb</c:v>
                </c:pt>
                <c:pt idx="8">
                  <c:v>Ocean_cp</c:v>
                </c:pt>
                <c:pt idx="9">
                  <c:v>Radix</c:v>
                </c:pt>
                <c:pt idx="10">
                  <c:v>Volrend</c:v>
                </c:pt>
                <c:pt idx="11">
                  <c:v>Average</c:v>
                </c:pt>
              </c:strCache>
            </c:strRef>
          </c:cat>
          <c:val>
            <c:numRef>
              <c:f>Parsec!$L$22:$L$33</c:f>
              <c:numCache>
                <c:formatCode>General</c:formatCode>
                <c:ptCount val="12"/>
                <c:pt idx="0">
                  <c:v>0.9613088493981965</c:v>
                </c:pt>
                <c:pt idx="1">
                  <c:v>0.99199734839820641</c:v>
                </c:pt>
                <c:pt idx="2">
                  <c:v>0.94787496091461287</c:v>
                </c:pt>
                <c:pt idx="3">
                  <c:v>0.8826549606688503</c:v>
                </c:pt>
                <c:pt idx="4">
                  <c:v>0.97943943323991189</c:v>
                </c:pt>
                <c:pt idx="5">
                  <c:v>0.94993031773927661</c:v>
                </c:pt>
                <c:pt idx="6">
                  <c:v>0.95641600081027323</c:v>
                </c:pt>
                <c:pt idx="7">
                  <c:v>0.80345383719706154</c:v>
                </c:pt>
                <c:pt idx="8">
                  <c:v>1.0118931492262264</c:v>
                </c:pt>
                <c:pt idx="9">
                  <c:v>0.92493357284647371</c:v>
                </c:pt>
                <c:pt idx="10">
                  <c:v>0.99767347523145944</c:v>
                </c:pt>
                <c:pt idx="11">
                  <c:v>0.94614326415186811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22B6-0040-8375-E0F395A0AF9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axId val="1045127008"/>
        <c:axId val="1043482208"/>
      </c:barChart>
      <c:catAx>
        <c:axId val="104512700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43482208"/>
        <c:crosses val="autoZero"/>
        <c:auto val="1"/>
        <c:lblAlgn val="ctr"/>
        <c:lblOffset val="100"/>
        <c:noMultiLvlLbl val="0"/>
      </c:catAx>
      <c:valAx>
        <c:axId val="1043482208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 b="1" i="0" baseline="0">
                    <a:solidFill>
                      <a:sysClr val="windowText" lastClr="000000"/>
                    </a:solidFill>
                    <a:effectLst/>
                  </a:rPr>
                  <a:t>Normalized runtime</a:t>
                </a:r>
                <a:endParaRPr lang="en-US" sz="1600">
                  <a:solidFill>
                    <a:sysClr val="windowText" lastClr="000000"/>
                  </a:solidFill>
                  <a:effectLst/>
                </a:endParaRPr>
              </a:p>
            </c:rich>
          </c:tx>
          <c:layout>
            <c:manualLayout>
              <c:xMode val="edge"/>
              <c:yMode val="edge"/>
              <c:x val="2.140097884921669E-3"/>
              <c:y val="8.4705330222817857E-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cross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4512700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17194092536149608"/>
          <c:y val="3.2122877776244105E-2"/>
          <c:w val="0.7635058613801472"/>
          <c:h val="0.1224618771178877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BCA3F9-AE85-4E9D-B144-5EB25424906E}" type="datetimeFigureOut">
              <a:rPr lang="en-US" smtClean="0"/>
              <a:t>1/30/20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FF8F3D-8EC2-401A-A382-71B6C9BA2D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4392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FF8F3D-8EC2-401A-A382-71B6C9BA2D7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5137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FF8F3D-8EC2-401A-A382-71B6C9BA2D7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1554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FF8F3D-8EC2-401A-A382-71B6C9BA2D7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3591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FF8F3D-8EC2-401A-A382-71B6C9BA2D7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2338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FF8F3D-8EC2-401A-A382-71B6C9BA2D7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563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FF8F3D-8EC2-401A-A382-71B6C9BA2D7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9238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FF8F3D-8EC2-401A-A382-71B6C9BA2D7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663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FF8F3D-8EC2-401A-A382-71B6C9BA2D7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6928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958922-96C1-4651-9568-26E521ADEFA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81960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FF8F3D-8EC2-401A-A382-71B6C9BA2D7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28568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FF8F3D-8EC2-401A-A382-71B6C9BA2D7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15656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FF8F3D-8EC2-401A-A382-71B6C9BA2D7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29293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FF8F3D-8EC2-401A-A382-71B6C9BA2D7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59066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FF8F3D-8EC2-401A-A382-71B6C9BA2D7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87359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FF8F3D-8EC2-401A-A382-71B6C9BA2D7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379824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FF8F3D-8EC2-401A-A382-71B6C9BA2D7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12602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FF8F3D-8EC2-401A-A382-71B6C9BA2D7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62741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FF8F3D-8EC2-401A-A382-71B6C9BA2D7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51410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FF8F3D-8EC2-401A-A382-71B6C9BA2D7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34876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FF8F3D-8EC2-401A-A382-71B6C9BA2D7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73679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FF8F3D-8EC2-401A-A382-71B6C9BA2D7E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2000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FF8F3D-8EC2-401A-A382-71B6C9BA2D7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9392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FF8F3D-8EC2-401A-A382-71B6C9BA2D7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55802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FF8F3D-8EC2-401A-A382-71B6C9BA2D7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31265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FF8F3D-8EC2-401A-A382-71B6C9BA2D7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4361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FF8F3D-8EC2-401A-A382-71B6C9BA2D7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3388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FF8F3D-8EC2-401A-A382-71B6C9BA2D7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5524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FF8F3D-8EC2-401A-A382-71B6C9BA2D7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8055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>
            <a:normAutofit/>
          </a:bodyPr>
          <a:lstStyle>
            <a:lvl1pPr marL="0" indent="0" algn="r">
              <a:buNone/>
              <a:defRPr sz="32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9/16/18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58189" y="6401578"/>
            <a:ext cx="6753226" cy="365125"/>
          </a:xfrm>
        </p:spPr>
        <p:txBody>
          <a:bodyPr/>
          <a:lstStyle/>
          <a:p>
            <a:r>
              <a:rPr lang="en-US" dirty="0"/>
              <a:t>BINDU| NOCS 2019                              Mayank Parasar &amp; Tushar Krishna | Georgia Institute of Technology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D0697-F66A-EE4C-B4D3-9802540BCCA0}" type="slidenum">
              <a:rPr lang="en-US" smtClean="0"/>
              <a:t>‹#›</a:t>
            </a:fld>
            <a:endParaRPr lang="en-US"/>
          </a:p>
        </p:txBody>
      </p:sp>
      <p:grpSp>
        <p:nvGrpSpPr>
          <p:cNvPr id="56" name="Group 55"/>
          <p:cNvGrpSpPr/>
          <p:nvPr userDrawn="1"/>
        </p:nvGrpSpPr>
        <p:grpSpPr>
          <a:xfrm>
            <a:off x="9835346" y="83871"/>
            <a:ext cx="1046675" cy="928688"/>
            <a:chOff x="-2220464" y="3217020"/>
            <a:chExt cx="2637151" cy="2586083"/>
          </a:xfrm>
          <a:solidFill>
            <a:schemeClr val="accent2"/>
          </a:solidFill>
        </p:grpSpPr>
        <p:cxnSp>
          <p:nvCxnSpPr>
            <p:cNvPr id="57" name="Straight Connector 56"/>
            <p:cNvCxnSpPr/>
            <p:nvPr/>
          </p:nvCxnSpPr>
          <p:spPr>
            <a:xfrm>
              <a:off x="-1884826" y="4137709"/>
              <a:ext cx="1946100" cy="0"/>
            </a:xfrm>
            <a:prstGeom prst="line">
              <a:avLst/>
            </a:prstGeom>
            <a:grpFill/>
            <a:ln w="38100" cap="flat" cmpd="sng" algn="ctr">
              <a:solidFill>
                <a:schemeClr val="accent1"/>
              </a:solidFill>
              <a:prstDash val="solid"/>
            </a:ln>
            <a:effectLst/>
          </p:spPr>
        </p:cxnSp>
        <p:cxnSp>
          <p:nvCxnSpPr>
            <p:cNvPr id="58" name="Straight Connector 57"/>
            <p:cNvCxnSpPr/>
            <p:nvPr/>
          </p:nvCxnSpPr>
          <p:spPr>
            <a:xfrm>
              <a:off x="-1884826" y="4893147"/>
              <a:ext cx="1965876" cy="0"/>
            </a:xfrm>
            <a:prstGeom prst="line">
              <a:avLst/>
            </a:prstGeom>
            <a:grpFill/>
            <a:ln w="38100" cap="flat" cmpd="sng" algn="ctr">
              <a:solidFill>
                <a:schemeClr val="accent1"/>
              </a:solidFill>
              <a:prstDash val="solid"/>
            </a:ln>
            <a:effectLst/>
          </p:spPr>
        </p:cxnSp>
        <p:cxnSp>
          <p:nvCxnSpPr>
            <p:cNvPr id="59" name="Straight Connector 58"/>
            <p:cNvCxnSpPr/>
            <p:nvPr/>
          </p:nvCxnSpPr>
          <p:spPr>
            <a:xfrm>
              <a:off x="-1884826" y="5637851"/>
              <a:ext cx="1965876" cy="0"/>
            </a:xfrm>
            <a:prstGeom prst="line">
              <a:avLst/>
            </a:prstGeom>
            <a:grpFill/>
            <a:ln w="38100" cap="flat" cmpd="sng" algn="ctr">
              <a:solidFill>
                <a:schemeClr val="accent1"/>
              </a:solidFill>
              <a:prstDash val="solid"/>
            </a:ln>
            <a:effectLst/>
          </p:spPr>
        </p:cxnSp>
        <p:cxnSp>
          <p:nvCxnSpPr>
            <p:cNvPr id="60" name="Straight Connector 59"/>
            <p:cNvCxnSpPr/>
            <p:nvPr/>
          </p:nvCxnSpPr>
          <p:spPr>
            <a:xfrm flipV="1">
              <a:off x="-2052645" y="3547524"/>
              <a:ext cx="0" cy="1925075"/>
            </a:xfrm>
            <a:prstGeom prst="line">
              <a:avLst/>
            </a:prstGeom>
            <a:grpFill/>
            <a:ln w="38100" cap="flat" cmpd="sng" algn="ctr">
              <a:solidFill>
                <a:schemeClr val="accent1"/>
              </a:solidFill>
              <a:prstDash val="solid"/>
            </a:ln>
            <a:effectLst/>
          </p:spPr>
        </p:cxnSp>
        <p:cxnSp>
          <p:nvCxnSpPr>
            <p:cNvPr id="61" name="Straight Connector 60"/>
            <p:cNvCxnSpPr/>
            <p:nvPr/>
          </p:nvCxnSpPr>
          <p:spPr>
            <a:xfrm>
              <a:off x="-1285473" y="3547524"/>
              <a:ext cx="0" cy="1925075"/>
            </a:xfrm>
            <a:prstGeom prst="line">
              <a:avLst/>
            </a:prstGeom>
            <a:grpFill/>
            <a:ln w="38100" cap="flat" cmpd="sng" algn="ctr">
              <a:solidFill>
                <a:schemeClr val="accent1"/>
              </a:solidFill>
              <a:prstDash val="solid"/>
            </a:ln>
            <a:effectLst/>
          </p:spPr>
        </p:cxnSp>
        <p:cxnSp>
          <p:nvCxnSpPr>
            <p:cNvPr id="62" name="Straight Connector 61"/>
            <p:cNvCxnSpPr/>
            <p:nvPr/>
          </p:nvCxnSpPr>
          <p:spPr>
            <a:xfrm>
              <a:off x="-518303" y="3547524"/>
              <a:ext cx="0" cy="1925075"/>
            </a:xfrm>
            <a:prstGeom prst="line">
              <a:avLst/>
            </a:prstGeom>
            <a:grpFill/>
            <a:ln w="38100" cap="flat" cmpd="sng" algn="ctr">
              <a:solidFill>
                <a:schemeClr val="accent1"/>
              </a:solidFill>
              <a:prstDash val="solid"/>
            </a:ln>
            <a:effectLst/>
          </p:spPr>
        </p:cxnSp>
        <p:cxnSp>
          <p:nvCxnSpPr>
            <p:cNvPr id="63" name="Straight Connector 62"/>
            <p:cNvCxnSpPr/>
            <p:nvPr/>
          </p:nvCxnSpPr>
          <p:spPr>
            <a:xfrm>
              <a:off x="248869" y="3547524"/>
              <a:ext cx="0" cy="1925075"/>
            </a:xfrm>
            <a:prstGeom prst="line">
              <a:avLst/>
            </a:prstGeom>
            <a:grpFill/>
            <a:ln w="38100" cap="flat" cmpd="sng" algn="ctr">
              <a:solidFill>
                <a:schemeClr val="accent1"/>
              </a:solidFill>
              <a:prstDash val="solid"/>
            </a:ln>
            <a:effectLst/>
          </p:spPr>
        </p:cxnSp>
        <p:cxnSp>
          <p:nvCxnSpPr>
            <p:cNvPr id="64" name="Straight Connector 63"/>
            <p:cNvCxnSpPr/>
            <p:nvPr/>
          </p:nvCxnSpPr>
          <p:spPr>
            <a:xfrm>
              <a:off x="-1884826" y="3382272"/>
              <a:ext cx="1965876" cy="0"/>
            </a:xfrm>
            <a:prstGeom prst="line">
              <a:avLst/>
            </a:prstGeom>
            <a:grpFill/>
            <a:ln w="38100" cap="flat" cmpd="sng" algn="ctr">
              <a:solidFill>
                <a:schemeClr val="accent1"/>
              </a:solidFill>
              <a:prstDash val="solid"/>
            </a:ln>
            <a:effectLst/>
          </p:spPr>
        </p:cxnSp>
        <p:sp>
          <p:nvSpPr>
            <p:cNvPr id="65" name="Rectangle 64"/>
            <p:cNvSpPr/>
            <p:nvPr/>
          </p:nvSpPr>
          <p:spPr>
            <a:xfrm>
              <a:off x="-2220464" y="3217020"/>
              <a:ext cx="335638" cy="330504"/>
            </a:xfrm>
            <a:prstGeom prst="rect">
              <a:avLst/>
            </a:prstGeom>
            <a:grpFill/>
            <a:ln w="19050" cap="flat" cmpd="sng" algn="ctr">
              <a:solidFill>
                <a:schemeClr val="accent1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mbria"/>
                <a:ea typeface="+mn-ea"/>
                <a:cs typeface="+mn-cs"/>
              </a:endParaRPr>
            </a:p>
          </p:txBody>
        </p:sp>
        <p:sp>
          <p:nvSpPr>
            <p:cNvPr id="66" name="Rectangle 65"/>
            <p:cNvSpPr/>
            <p:nvPr/>
          </p:nvSpPr>
          <p:spPr>
            <a:xfrm>
              <a:off x="-1453293" y="3217020"/>
              <a:ext cx="335638" cy="330504"/>
            </a:xfrm>
            <a:prstGeom prst="rect">
              <a:avLst/>
            </a:prstGeom>
            <a:grpFill/>
            <a:ln w="19050" cap="flat" cmpd="sng" algn="ctr">
              <a:solidFill>
                <a:schemeClr val="accent1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mbria"/>
                <a:ea typeface="+mn-ea"/>
                <a:cs typeface="+mn-cs"/>
              </a:endParaRPr>
            </a:p>
          </p:txBody>
        </p:sp>
        <p:sp>
          <p:nvSpPr>
            <p:cNvPr id="67" name="Rectangle 66"/>
            <p:cNvSpPr/>
            <p:nvPr/>
          </p:nvSpPr>
          <p:spPr>
            <a:xfrm>
              <a:off x="-686122" y="3217020"/>
              <a:ext cx="335638" cy="330504"/>
            </a:xfrm>
            <a:prstGeom prst="rect">
              <a:avLst/>
            </a:prstGeom>
            <a:grpFill/>
            <a:ln w="19050" cap="flat" cmpd="sng" algn="ctr">
              <a:solidFill>
                <a:schemeClr val="accent1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mbria"/>
                <a:ea typeface="+mn-ea"/>
                <a:cs typeface="+mn-cs"/>
              </a:endParaRPr>
            </a:p>
          </p:txBody>
        </p:sp>
        <p:sp>
          <p:nvSpPr>
            <p:cNvPr id="68" name="Rectangle 67"/>
            <p:cNvSpPr/>
            <p:nvPr/>
          </p:nvSpPr>
          <p:spPr>
            <a:xfrm>
              <a:off x="81049" y="3217020"/>
              <a:ext cx="335638" cy="330504"/>
            </a:xfrm>
            <a:prstGeom prst="rect">
              <a:avLst/>
            </a:prstGeom>
            <a:grpFill/>
            <a:ln w="19050" cap="flat" cmpd="sng" algn="ctr">
              <a:solidFill>
                <a:schemeClr val="accent1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mbria"/>
                <a:ea typeface="+mn-ea"/>
                <a:cs typeface="+mn-cs"/>
              </a:endParaRPr>
            </a:p>
          </p:txBody>
        </p:sp>
        <p:sp>
          <p:nvSpPr>
            <p:cNvPr id="69" name="Rectangle 68"/>
            <p:cNvSpPr/>
            <p:nvPr/>
          </p:nvSpPr>
          <p:spPr>
            <a:xfrm>
              <a:off x="-2220464" y="3972457"/>
              <a:ext cx="335638" cy="330504"/>
            </a:xfrm>
            <a:prstGeom prst="rect">
              <a:avLst/>
            </a:prstGeom>
            <a:grpFill/>
            <a:ln w="19050" cap="flat" cmpd="sng" algn="ctr">
              <a:solidFill>
                <a:schemeClr val="accent1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mbria"/>
                <a:ea typeface="+mn-ea"/>
                <a:cs typeface="+mn-cs"/>
              </a:endParaRPr>
            </a:p>
          </p:txBody>
        </p:sp>
        <p:sp>
          <p:nvSpPr>
            <p:cNvPr id="70" name="Rectangle 69"/>
            <p:cNvSpPr/>
            <p:nvPr/>
          </p:nvSpPr>
          <p:spPr>
            <a:xfrm>
              <a:off x="-1453293" y="3972457"/>
              <a:ext cx="335638" cy="330504"/>
            </a:xfrm>
            <a:prstGeom prst="rect">
              <a:avLst/>
            </a:prstGeom>
            <a:grpFill/>
            <a:ln w="19050" cap="flat" cmpd="sng" algn="ctr">
              <a:solidFill>
                <a:schemeClr val="accent1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mbria"/>
                <a:ea typeface="+mn-ea"/>
                <a:cs typeface="+mn-cs"/>
              </a:endParaRPr>
            </a:p>
          </p:txBody>
        </p:sp>
        <p:sp>
          <p:nvSpPr>
            <p:cNvPr id="71" name="Rectangle 70"/>
            <p:cNvSpPr/>
            <p:nvPr/>
          </p:nvSpPr>
          <p:spPr>
            <a:xfrm>
              <a:off x="-686122" y="3972457"/>
              <a:ext cx="335638" cy="330504"/>
            </a:xfrm>
            <a:prstGeom prst="rect">
              <a:avLst/>
            </a:prstGeom>
            <a:grpFill/>
            <a:ln w="19050" cap="flat" cmpd="sng" algn="ctr">
              <a:solidFill>
                <a:schemeClr val="accent1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mbria"/>
                <a:ea typeface="+mn-ea"/>
                <a:cs typeface="+mn-cs"/>
              </a:endParaRPr>
            </a:p>
          </p:txBody>
        </p:sp>
        <p:sp>
          <p:nvSpPr>
            <p:cNvPr id="72" name="Rectangle 71"/>
            <p:cNvSpPr/>
            <p:nvPr/>
          </p:nvSpPr>
          <p:spPr>
            <a:xfrm>
              <a:off x="-2220464" y="4727895"/>
              <a:ext cx="335638" cy="330504"/>
            </a:xfrm>
            <a:prstGeom prst="rect">
              <a:avLst/>
            </a:prstGeom>
            <a:grpFill/>
            <a:ln w="19050" cap="flat" cmpd="sng" algn="ctr">
              <a:solidFill>
                <a:schemeClr val="accent1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mbria"/>
                <a:ea typeface="+mn-ea"/>
                <a:cs typeface="+mn-cs"/>
              </a:endParaRPr>
            </a:p>
          </p:txBody>
        </p:sp>
        <p:sp>
          <p:nvSpPr>
            <p:cNvPr id="73" name="Rectangle 72"/>
            <p:cNvSpPr/>
            <p:nvPr/>
          </p:nvSpPr>
          <p:spPr>
            <a:xfrm>
              <a:off x="-1453293" y="4727895"/>
              <a:ext cx="335638" cy="330504"/>
            </a:xfrm>
            <a:prstGeom prst="rect">
              <a:avLst/>
            </a:prstGeom>
            <a:grpFill/>
            <a:ln w="19050" cap="flat" cmpd="sng" algn="ctr">
              <a:solidFill>
                <a:schemeClr val="accent1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mbria"/>
                <a:ea typeface="+mn-ea"/>
                <a:cs typeface="+mn-cs"/>
              </a:endParaRPr>
            </a:p>
          </p:txBody>
        </p:sp>
        <p:sp>
          <p:nvSpPr>
            <p:cNvPr id="74" name="Rectangle 73"/>
            <p:cNvSpPr/>
            <p:nvPr/>
          </p:nvSpPr>
          <p:spPr>
            <a:xfrm>
              <a:off x="-686122" y="4727895"/>
              <a:ext cx="335638" cy="330504"/>
            </a:xfrm>
            <a:prstGeom prst="rect">
              <a:avLst/>
            </a:prstGeom>
            <a:grpFill/>
            <a:ln w="19050" cap="flat" cmpd="sng" algn="ctr">
              <a:solidFill>
                <a:schemeClr val="accent1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mbria"/>
                <a:ea typeface="+mn-ea"/>
                <a:cs typeface="+mn-cs"/>
              </a:endParaRP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81049" y="4727895"/>
              <a:ext cx="335638" cy="330504"/>
            </a:xfrm>
            <a:prstGeom prst="rect">
              <a:avLst/>
            </a:prstGeom>
            <a:grpFill/>
            <a:ln w="19050" cap="flat" cmpd="sng" algn="ctr">
              <a:solidFill>
                <a:schemeClr val="accent1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mbria"/>
                <a:ea typeface="+mn-ea"/>
                <a:cs typeface="+mn-cs"/>
              </a:endParaRPr>
            </a:p>
          </p:txBody>
        </p:sp>
        <p:sp>
          <p:nvSpPr>
            <p:cNvPr id="76" name="Rectangle 75"/>
            <p:cNvSpPr/>
            <p:nvPr/>
          </p:nvSpPr>
          <p:spPr>
            <a:xfrm>
              <a:off x="-2220464" y="5472599"/>
              <a:ext cx="335638" cy="330504"/>
            </a:xfrm>
            <a:prstGeom prst="rect">
              <a:avLst/>
            </a:prstGeom>
            <a:grpFill/>
            <a:ln w="19050" cap="flat" cmpd="sng" algn="ctr">
              <a:solidFill>
                <a:schemeClr val="accent1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mbria"/>
                <a:ea typeface="+mn-ea"/>
                <a:cs typeface="+mn-cs"/>
              </a:endParaRPr>
            </a:p>
          </p:txBody>
        </p:sp>
        <p:sp>
          <p:nvSpPr>
            <p:cNvPr id="77" name="Rectangle 76"/>
            <p:cNvSpPr/>
            <p:nvPr/>
          </p:nvSpPr>
          <p:spPr>
            <a:xfrm>
              <a:off x="-1453293" y="5472599"/>
              <a:ext cx="335638" cy="330504"/>
            </a:xfrm>
            <a:prstGeom prst="rect">
              <a:avLst/>
            </a:prstGeom>
            <a:grpFill/>
            <a:ln w="19050" cap="flat" cmpd="sng" algn="ctr">
              <a:solidFill>
                <a:schemeClr val="accent1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mbria"/>
                <a:ea typeface="+mn-ea"/>
                <a:cs typeface="+mn-cs"/>
              </a:endParaRPr>
            </a:p>
          </p:txBody>
        </p:sp>
        <p:sp>
          <p:nvSpPr>
            <p:cNvPr id="78" name="Rectangle 77"/>
            <p:cNvSpPr/>
            <p:nvPr/>
          </p:nvSpPr>
          <p:spPr>
            <a:xfrm>
              <a:off x="-686122" y="5472599"/>
              <a:ext cx="335638" cy="330504"/>
            </a:xfrm>
            <a:prstGeom prst="rect">
              <a:avLst/>
            </a:prstGeom>
            <a:grpFill/>
            <a:ln w="19050" cap="flat" cmpd="sng" algn="ctr">
              <a:solidFill>
                <a:schemeClr val="accent1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mbria"/>
                <a:ea typeface="+mn-ea"/>
                <a:cs typeface="+mn-cs"/>
              </a:endParaRPr>
            </a:p>
          </p:txBody>
        </p:sp>
        <p:sp>
          <p:nvSpPr>
            <p:cNvPr id="79" name="Rectangle 78"/>
            <p:cNvSpPr/>
            <p:nvPr/>
          </p:nvSpPr>
          <p:spPr>
            <a:xfrm>
              <a:off x="81049" y="5472599"/>
              <a:ext cx="335638" cy="330504"/>
            </a:xfrm>
            <a:prstGeom prst="rect">
              <a:avLst/>
            </a:prstGeom>
            <a:grpFill/>
            <a:ln w="19050" cap="flat" cmpd="sng" algn="ctr">
              <a:solidFill>
                <a:schemeClr val="accent1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mbria"/>
                <a:ea typeface="+mn-ea"/>
                <a:cs typeface="+mn-cs"/>
              </a:endParaRPr>
            </a:p>
          </p:txBody>
        </p:sp>
        <p:sp>
          <p:nvSpPr>
            <p:cNvPr id="80" name="Rectangle 79"/>
            <p:cNvSpPr/>
            <p:nvPr/>
          </p:nvSpPr>
          <p:spPr>
            <a:xfrm>
              <a:off x="61273" y="3972457"/>
              <a:ext cx="335638" cy="330504"/>
            </a:xfrm>
            <a:prstGeom prst="rect">
              <a:avLst/>
            </a:prstGeom>
            <a:grpFill/>
            <a:ln w="19050" cap="flat" cmpd="sng" algn="ctr">
              <a:solidFill>
                <a:schemeClr val="accent1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mbria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59651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D0697-F66A-EE4C-B4D3-9802540BCCA0}" type="slidenum">
              <a:rPr lang="en-US" smtClean="0"/>
              <a:t>‹#›</a:t>
            </a:fld>
            <a:endParaRPr lang="en-US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44DEA409-3259-8546-8BA4-2B4CC5C7005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62307" y="6401579"/>
            <a:ext cx="812911" cy="365125"/>
          </a:xfrm>
        </p:spPr>
        <p:txBody>
          <a:bodyPr/>
          <a:lstStyle>
            <a:lvl1pPr>
              <a:defRPr sz="1050" b="1">
                <a:solidFill>
                  <a:schemeClr val="tx1"/>
                </a:solidFill>
              </a:defRPr>
            </a:lvl1pPr>
          </a:lstStyle>
          <a:p>
            <a:r>
              <a:rPr lang="en-US"/>
              <a:t>9/16/18</a:t>
            </a:r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130799C0-3956-8949-A242-17C01AAD5B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8866" y="6401580"/>
            <a:ext cx="7584973" cy="365125"/>
          </a:xfrm>
        </p:spPr>
        <p:txBody>
          <a:bodyPr/>
          <a:lstStyle>
            <a:lvl1pPr>
              <a:defRPr sz="1050" b="1">
                <a:solidFill>
                  <a:schemeClr val="tx1"/>
                </a:solidFill>
              </a:defRPr>
            </a:lvl1pPr>
          </a:lstStyle>
          <a:p>
            <a:r>
              <a:rPr lang="en-US"/>
              <a:t>BINDU| NOCS 2019                              Mayank Parasar &amp; Tushar Krishna | Georgia Institute of Technology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3838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D0697-F66A-EE4C-B4D3-9802540BCCA0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58ABAA53-CD8E-B441-96C4-444CE4C1B54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62307" y="6401579"/>
            <a:ext cx="812911" cy="365125"/>
          </a:xfrm>
        </p:spPr>
        <p:txBody>
          <a:bodyPr/>
          <a:lstStyle>
            <a:lvl1pPr>
              <a:defRPr sz="1050" b="1">
                <a:solidFill>
                  <a:schemeClr val="tx1"/>
                </a:solidFill>
              </a:defRPr>
            </a:lvl1pPr>
          </a:lstStyle>
          <a:p>
            <a:r>
              <a:rPr lang="en-US"/>
              <a:t>9/16/18</a:t>
            </a:r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F6BE6CC2-A0D0-4E46-9DFC-0E285A4A78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8866" y="6401580"/>
            <a:ext cx="7584973" cy="365125"/>
          </a:xfrm>
        </p:spPr>
        <p:txBody>
          <a:bodyPr/>
          <a:lstStyle>
            <a:lvl1pPr>
              <a:defRPr sz="1050" b="1">
                <a:solidFill>
                  <a:schemeClr val="tx1"/>
                </a:solidFill>
              </a:defRPr>
            </a:lvl1pPr>
          </a:lstStyle>
          <a:p>
            <a:r>
              <a:rPr lang="en-US"/>
              <a:t>BINDU| NOCS 2019                              Mayank Parasar &amp; Tushar Krishna | Georgia Institute of Technology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00903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D0697-F66A-EE4C-B4D3-9802540BCCA0}" type="slidenum">
              <a:rPr lang="en-US" smtClean="0"/>
              <a:t>‹#›</a:t>
            </a:fld>
            <a:endParaRPr lang="en-US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7EDBA232-0D0F-C247-B7C2-13A78E02CF2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62307" y="6401579"/>
            <a:ext cx="812911" cy="365125"/>
          </a:xfrm>
        </p:spPr>
        <p:txBody>
          <a:bodyPr/>
          <a:lstStyle>
            <a:lvl1pPr>
              <a:defRPr sz="1050" b="1">
                <a:solidFill>
                  <a:schemeClr val="tx1"/>
                </a:solidFill>
              </a:defRPr>
            </a:lvl1pPr>
          </a:lstStyle>
          <a:p>
            <a:r>
              <a:rPr lang="en-US"/>
              <a:t>9/16/18</a:t>
            </a:r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B6231967-058E-A943-ACE0-8C42323CF0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8866" y="6401580"/>
            <a:ext cx="7584973" cy="365125"/>
          </a:xfrm>
        </p:spPr>
        <p:txBody>
          <a:bodyPr/>
          <a:lstStyle>
            <a:lvl1pPr>
              <a:defRPr sz="1050" b="1">
                <a:solidFill>
                  <a:schemeClr val="tx1"/>
                </a:solidFill>
              </a:defRPr>
            </a:lvl1pPr>
          </a:lstStyle>
          <a:p>
            <a:r>
              <a:rPr lang="en-US"/>
              <a:t>BINDU| NOCS 2019                              Mayank Parasar &amp; Tushar Krishna | Georgia Institute of Technology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34938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D0697-F66A-EE4C-B4D3-9802540BCCA0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BC9C02B4-7305-B644-9501-49128404186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62307" y="6401579"/>
            <a:ext cx="812911" cy="365125"/>
          </a:xfrm>
        </p:spPr>
        <p:txBody>
          <a:bodyPr/>
          <a:lstStyle>
            <a:lvl1pPr>
              <a:defRPr sz="1050" b="1">
                <a:solidFill>
                  <a:schemeClr val="tx1"/>
                </a:solidFill>
              </a:defRPr>
            </a:lvl1pPr>
          </a:lstStyle>
          <a:p>
            <a:r>
              <a:rPr lang="en-US"/>
              <a:t>9/16/18</a:t>
            </a:r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8A0784D3-4F5A-CD4A-A441-79943E7B22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8866" y="6401580"/>
            <a:ext cx="7584973" cy="365125"/>
          </a:xfrm>
        </p:spPr>
        <p:txBody>
          <a:bodyPr/>
          <a:lstStyle>
            <a:lvl1pPr>
              <a:defRPr sz="1050" b="1">
                <a:solidFill>
                  <a:schemeClr val="tx1"/>
                </a:solidFill>
              </a:defRPr>
            </a:lvl1pPr>
          </a:lstStyle>
          <a:p>
            <a:r>
              <a:rPr lang="en-US"/>
              <a:t>BINDU| NOCS 2019                              Mayank Parasar &amp; Tushar Krishna | Georgia Institute of Technology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81472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D0697-F66A-EE4C-B4D3-9802540BCCA0}" type="slidenum">
              <a:rPr lang="en-US" smtClean="0"/>
              <a:t>‹#›</a:t>
            </a:fld>
            <a:endParaRPr lang="en-US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FB0CAD69-7CEC-A14C-BFA2-EBDB43E5DB9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62307" y="6401579"/>
            <a:ext cx="812911" cy="365125"/>
          </a:xfrm>
        </p:spPr>
        <p:txBody>
          <a:bodyPr/>
          <a:lstStyle>
            <a:lvl1pPr>
              <a:defRPr sz="1050" b="1">
                <a:solidFill>
                  <a:schemeClr val="tx1"/>
                </a:solidFill>
              </a:defRPr>
            </a:lvl1pPr>
          </a:lstStyle>
          <a:p>
            <a:r>
              <a:rPr lang="en-US"/>
              <a:t>9/16/18</a:t>
            </a:r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6F65E8B1-48D0-AB49-BFD9-00EC625AD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8866" y="6401580"/>
            <a:ext cx="7584973" cy="365125"/>
          </a:xfrm>
        </p:spPr>
        <p:txBody>
          <a:bodyPr/>
          <a:lstStyle>
            <a:lvl1pPr>
              <a:defRPr sz="1050" b="1">
                <a:solidFill>
                  <a:schemeClr val="tx1"/>
                </a:solidFill>
              </a:defRPr>
            </a:lvl1pPr>
          </a:lstStyle>
          <a:p>
            <a:r>
              <a:rPr lang="en-US"/>
              <a:t>BINDU| NOCS 2019                              Mayank Parasar &amp; Tushar Krishna | Georgia Institute of Technology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570802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D0697-F66A-EE4C-B4D3-9802540BCCA0}" type="slidenum">
              <a:rPr lang="en-US" smtClean="0"/>
              <a:t>‹#›</a:t>
            </a:fld>
            <a:endParaRPr lang="en-US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3E48784B-0C3D-D140-8B9A-F780F489FB7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62307" y="6401579"/>
            <a:ext cx="812911" cy="365125"/>
          </a:xfrm>
        </p:spPr>
        <p:txBody>
          <a:bodyPr/>
          <a:lstStyle>
            <a:lvl1pPr>
              <a:defRPr sz="1050" b="1">
                <a:solidFill>
                  <a:schemeClr val="tx1"/>
                </a:solidFill>
              </a:defRPr>
            </a:lvl1pPr>
          </a:lstStyle>
          <a:p>
            <a:r>
              <a:rPr lang="en-US"/>
              <a:t>9/16/18</a:t>
            </a:r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25E73649-33CA-F046-BFFD-F1B33AE446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8866" y="6401580"/>
            <a:ext cx="7584973" cy="365125"/>
          </a:xfrm>
        </p:spPr>
        <p:txBody>
          <a:bodyPr/>
          <a:lstStyle>
            <a:lvl1pPr>
              <a:defRPr sz="1050" b="1">
                <a:solidFill>
                  <a:schemeClr val="tx1"/>
                </a:solidFill>
              </a:defRPr>
            </a:lvl1pPr>
          </a:lstStyle>
          <a:p>
            <a:r>
              <a:rPr lang="en-US"/>
              <a:t>BINDU| NOCS 2019                              Mayank Parasar &amp; Tushar Krishna | Georgia Institute of Technology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206733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D0697-F66A-EE4C-B4D3-9802540BCCA0}" type="slidenum">
              <a:rPr lang="en-US" smtClean="0"/>
              <a:t>‹#›</a:t>
            </a:fld>
            <a:endParaRPr lang="en-US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FAA7E87E-A85C-8E4E-81C4-1AC2247D80F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62307" y="6401579"/>
            <a:ext cx="812911" cy="365125"/>
          </a:xfrm>
        </p:spPr>
        <p:txBody>
          <a:bodyPr/>
          <a:lstStyle>
            <a:lvl1pPr>
              <a:defRPr sz="1050" b="1">
                <a:solidFill>
                  <a:schemeClr val="tx1"/>
                </a:solidFill>
              </a:defRPr>
            </a:lvl1pPr>
          </a:lstStyle>
          <a:p>
            <a:r>
              <a:rPr lang="en-US"/>
              <a:t>9/16/18</a:t>
            </a:r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7BB5FC59-A4EE-2D45-A9C7-893D4EFC32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8866" y="6401580"/>
            <a:ext cx="7584973" cy="365125"/>
          </a:xfrm>
        </p:spPr>
        <p:txBody>
          <a:bodyPr/>
          <a:lstStyle>
            <a:lvl1pPr>
              <a:defRPr sz="1050" b="1">
                <a:solidFill>
                  <a:schemeClr val="tx1"/>
                </a:solidFill>
              </a:defRPr>
            </a:lvl1pPr>
          </a:lstStyle>
          <a:p>
            <a:r>
              <a:rPr lang="en-US"/>
              <a:t>BINDU| NOCS 2019                              Mayank Parasar &amp; Tushar Krishna | Georgia Institute of Technology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0011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114425"/>
            <a:ext cx="8596668" cy="5287154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262307" y="6401579"/>
            <a:ext cx="812911" cy="365125"/>
          </a:xfrm>
        </p:spPr>
        <p:txBody>
          <a:bodyPr/>
          <a:lstStyle>
            <a:lvl1pPr>
              <a:defRPr sz="1100" b="1">
                <a:solidFill>
                  <a:schemeClr val="tx1"/>
                </a:solidFill>
              </a:defRPr>
            </a:lvl1pPr>
          </a:lstStyle>
          <a:p>
            <a:r>
              <a:rPr lang="en-US"/>
              <a:t>9/16/18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68866" y="6401580"/>
            <a:ext cx="1483319" cy="365125"/>
          </a:xfrm>
        </p:spPr>
        <p:txBody>
          <a:bodyPr/>
          <a:lstStyle>
            <a:lvl1pPr>
              <a:defRPr sz="1100" b="1">
                <a:solidFill>
                  <a:schemeClr val="tx1"/>
                </a:solidFill>
              </a:defRPr>
            </a:lvl1pPr>
          </a:lstStyle>
          <a:p>
            <a:r>
              <a:rPr lang="en-US"/>
              <a:t>BINDU| NOCS 2019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D0697-F66A-EE4C-B4D3-9802540BCCA0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4BCC2043-D317-1248-9466-75B89F5E665E}"/>
              </a:ext>
            </a:extLst>
          </p:cNvPr>
          <p:cNvSpPr txBox="1">
            <a:spLocks/>
          </p:cNvSpPr>
          <p:nvPr userDrawn="1"/>
        </p:nvSpPr>
        <p:spPr>
          <a:xfrm>
            <a:off x="3384021" y="6410644"/>
            <a:ext cx="36464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 dirty="0"/>
              <a:t>Mayank Parasar, School of Electrical and Computer Engineering, Georgia Tech</a:t>
            </a:r>
          </a:p>
        </p:txBody>
      </p:sp>
    </p:spTree>
    <p:extLst>
      <p:ext uri="{BB962C8B-B14F-4D97-AF65-F5344CB8AC3E}">
        <p14:creationId xmlns:p14="http://schemas.microsoft.com/office/powerpoint/2010/main" val="14788732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D0697-F66A-EE4C-B4D3-9802540BCCA0}" type="slidenum">
              <a:rPr lang="en-US" smtClean="0"/>
              <a:t>‹#›</a:t>
            </a:fld>
            <a:endParaRPr lang="en-US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B98AAD60-2777-C845-B3F2-9E68ADE1BE3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62307" y="6401579"/>
            <a:ext cx="812911" cy="365125"/>
          </a:xfrm>
        </p:spPr>
        <p:txBody>
          <a:bodyPr/>
          <a:lstStyle>
            <a:lvl1pPr>
              <a:defRPr sz="1050" b="1">
                <a:solidFill>
                  <a:schemeClr val="tx1"/>
                </a:solidFill>
              </a:defRPr>
            </a:lvl1pPr>
          </a:lstStyle>
          <a:p>
            <a:r>
              <a:rPr lang="en-US"/>
              <a:t>9/16/18</a:t>
            </a:r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39012DE8-3A88-2940-B782-47B2425333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8866" y="6401580"/>
            <a:ext cx="7584973" cy="365125"/>
          </a:xfrm>
        </p:spPr>
        <p:txBody>
          <a:bodyPr/>
          <a:lstStyle>
            <a:lvl1pPr>
              <a:defRPr sz="1050" b="1">
                <a:solidFill>
                  <a:schemeClr val="tx1"/>
                </a:solidFill>
              </a:defRPr>
            </a:lvl1pPr>
          </a:lstStyle>
          <a:p>
            <a:r>
              <a:rPr lang="en-US"/>
              <a:t>BINDU| NOCS 2019                              Mayank Parasar &amp; Tushar Krishna | Georgia Institute of Technology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7876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D0697-F66A-EE4C-B4D3-9802540BCCA0}" type="slidenum">
              <a:rPr lang="en-US" smtClean="0"/>
              <a:t>‹#›</a:t>
            </a:fld>
            <a:endParaRPr lang="en-US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3036571A-D92A-994D-8031-54E3E80C169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62307" y="6401579"/>
            <a:ext cx="812911" cy="365125"/>
          </a:xfrm>
        </p:spPr>
        <p:txBody>
          <a:bodyPr/>
          <a:lstStyle>
            <a:lvl1pPr>
              <a:defRPr sz="1050" b="1">
                <a:solidFill>
                  <a:schemeClr val="tx1"/>
                </a:solidFill>
              </a:defRPr>
            </a:lvl1pPr>
          </a:lstStyle>
          <a:p>
            <a:r>
              <a:rPr lang="en-US"/>
              <a:t>9/16/18</a:t>
            </a:r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7D8D475E-678C-1049-A8C9-4B0E3B4DF4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8866" y="6401580"/>
            <a:ext cx="7584973" cy="365125"/>
          </a:xfrm>
        </p:spPr>
        <p:txBody>
          <a:bodyPr/>
          <a:lstStyle>
            <a:lvl1pPr>
              <a:defRPr sz="1050" b="1">
                <a:solidFill>
                  <a:schemeClr val="tx1"/>
                </a:solidFill>
              </a:defRPr>
            </a:lvl1pPr>
          </a:lstStyle>
          <a:p>
            <a:r>
              <a:rPr lang="en-US"/>
              <a:t>BINDU| NOCS 2019                              Mayank Parasar &amp; Tushar Krishna | Georgia Institute of Technology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24488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D0697-F66A-EE4C-B4D3-9802540BCCA0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D78661A2-0243-F94A-BB59-825E2F21160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62307" y="6401579"/>
            <a:ext cx="812911" cy="365125"/>
          </a:xfrm>
        </p:spPr>
        <p:txBody>
          <a:bodyPr/>
          <a:lstStyle>
            <a:lvl1pPr>
              <a:defRPr sz="1050" b="1">
                <a:solidFill>
                  <a:schemeClr val="tx1"/>
                </a:solidFill>
              </a:defRPr>
            </a:lvl1pPr>
          </a:lstStyle>
          <a:p>
            <a:r>
              <a:rPr lang="en-US"/>
              <a:t>9/16/18</a:t>
            </a:r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4851BD87-F3F8-3541-B3F4-7F911FBC24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8866" y="6401580"/>
            <a:ext cx="7584973" cy="365125"/>
          </a:xfrm>
        </p:spPr>
        <p:txBody>
          <a:bodyPr/>
          <a:lstStyle>
            <a:lvl1pPr>
              <a:defRPr sz="1050" b="1">
                <a:solidFill>
                  <a:schemeClr val="tx1"/>
                </a:solidFill>
              </a:defRPr>
            </a:lvl1pPr>
          </a:lstStyle>
          <a:p>
            <a:r>
              <a:rPr lang="en-US"/>
              <a:t>BINDU| NOCS 2019                              Mayank Parasar &amp; Tushar Krishna | Georgia Institute of Technology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21772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D0697-F66A-EE4C-B4D3-9802540BCCA0}" type="slidenum">
              <a:rPr lang="en-US" smtClean="0"/>
              <a:t>‹#›</a:t>
            </a:fld>
            <a:endParaRPr lang="en-US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7E339530-0C7A-274F-9B38-6AFE97FA58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62307" y="6401579"/>
            <a:ext cx="812911" cy="365125"/>
          </a:xfrm>
        </p:spPr>
        <p:txBody>
          <a:bodyPr/>
          <a:lstStyle>
            <a:lvl1pPr>
              <a:defRPr sz="1050" b="1">
                <a:solidFill>
                  <a:schemeClr val="tx1"/>
                </a:solidFill>
              </a:defRPr>
            </a:lvl1pPr>
          </a:lstStyle>
          <a:p>
            <a:r>
              <a:rPr lang="en-US"/>
              <a:t>9/16/18</a:t>
            </a:r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7E8DA1EF-6D8B-C346-931D-D8157DC3C0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8866" y="6401580"/>
            <a:ext cx="7584973" cy="365125"/>
          </a:xfrm>
        </p:spPr>
        <p:txBody>
          <a:bodyPr/>
          <a:lstStyle>
            <a:lvl1pPr>
              <a:defRPr sz="1050" b="1">
                <a:solidFill>
                  <a:schemeClr val="tx1"/>
                </a:solidFill>
              </a:defRPr>
            </a:lvl1pPr>
          </a:lstStyle>
          <a:p>
            <a:r>
              <a:rPr lang="en-US"/>
              <a:t>BINDU| NOCS 2019                              Mayank Parasar &amp; Tushar Krishna | Georgia Institute of Technology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47495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D0697-F66A-EE4C-B4D3-9802540BCCA0}" type="slidenum">
              <a:rPr lang="en-US" smtClean="0"/>
              <a:t>‹#›</a:t>
            </a:fld>
            <a:endParaRPr lang="en-US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6F66F08E-4DB8-DA49-9A48-3E3ED2C0922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62307" y="6401579"/>
            <a:ext cx="812911" cy="365125"/>
          </a:xfrm>
        </p:spPr>
        <p:txBody>
          <a:bodyPr/>
          <a:lstStyle>
            <a:lvl1pPr>
              <a:defRPr sz="1050" b="1">
                <a:solidFill>
                  <a:schemeClr val="tx1"/>
                </a:solidFill>
              </a:defRPr>
            </a:lvl1pPr>
          </a:lstStyle>
          <a:p>
            <a:r>
              <a:rPr lang="en-US"/>
              <a:t>9/16/18</a:t>
            </a:r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049B2DC2-BA5E-3742-B9B6-8F6FB8BDCE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8866" y="6401580"/>
            <a:ext cx="7584973" cy="365125"/>
          </a:xfrm>
        </p:spPr>
        <p:txBody>
          <a:bodyPr/>
          <a:lstStyle>
            <a:lvl1pPr>
              <a:defRPr sz="1050" b="1">
                <a:solidFill>
                  <a:schemeClr val="tx1"/>
                </a:solidFill>
              </a:defRPr>
            </a:lvl1pPr>
          </a:lstStyle>
          <a:p>
            <a:r>
              <a:rPr lang="en-US"/>
              <a:t>BINDU| NOCS 2019                              Mayank Parasar &amp; Tushar Krishna | Georgia Institute of Technology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18628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D0697-F66A-EE4C-B4D3-9802540BCCA0}" type="slidenum">
              <a:rPr lang="en-US" smtClean="0"/>
              <a:t>‹#›</a:t>
            </a:fld>
            <a:endParaRPr lang="en-US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D4A19911-9B6B-7C48-8475-6A4CC523EBC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62307" y="6401579"/>
            <a:ext cx="812911" cy="365125"/>
          </a:xfrm>
        </p:spPr>
        <p:txBody>
          <a:bodyPr/>
          <a:lstStyle>
            <a:lvl1pPr>
              <a:defRPr sz="1050" b="1">
                <a:solidFill>
                  <a:schemeClr val="tx1"/>
                </a:solidFill>
              </a:defRPr>
            </a:lvl1pPr>
          </a:lstStyle>
          <a:p>
            <a:r>
              <a:rPr lang="en-US"/>
              <a:t>9/16/18</a:t>
            </a:r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1BC636BD-8DFC-414B-9328-06591AE5A0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8866" y="6401580"/>
            <a:ext cx="7584973" cy="365125"/>
          </a:xfrm>
        </p:spPr>
        <p:txBody>
          <a:bodyPr/>
          <a:lstStyle>
            <a:lvl1pPr>
              <a:defRPr sz="1050" b="1">
                <a:solidFill>
                  <a:schemeClr val="tx1"/>
                </a:solidFill>
              </a:defRPr>
            </a:lvl1pPr>
          </a:lstStyle>
          <a:p>
            <a:r>
              <a:rPr lang="en-US"/>
              <a:t>BINDU| NOCS 2019                              Mayank Parasar &amp; Tushar Krishna | Georgia Institute of Technology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41661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D0697-F66A-EE4C-B4D3-9802540BCCA0}" type="slidenum">
              <a:rPr lang="en-US" smtClean="0"/>
              <a:t>‹#›</a:t>
            </a:fld>
            <a:endParaRPr lang="en-US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CE41EEE0-25E3-2740-BA4C-3E7232296B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62307" y="6401579"/>
            <a:ext cx="812911" cy="365125"/>
          </a:xfrm>
        </p:spPr>
        <p:txBody>
          <a:bodyPr/>
          <a:lstStyle>
            <a:lvl1pPr>
              <a:defRPr sz="1050" b="1">
                <a:solidFill>
                  <a:schemeClr val="tx1"/>
                </a:solidFill>
              </a:defRPr>
            </a:lvl1pPr>
          </a:lstStyle>
          <a:p>
            <a:r>
              <a:rPr lang="en-US"/>
              <a:t>9/16/18</a:t>
            </a:r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5A25FCB7-3158-8D45-B8B2-E8E40E5F73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8866" y="6401580"/>
            <a:ext cx="7584973" cy="365125"/>
          </a:xfrm>
        </p:spPr>
        <p:txBody>
          <a:bodyPr/>
          <a:lstStyle>
            <a:lvl1pPr>
              <a:defRPr sz="1050" b="1">
                <a:solidFill>
                  <a:schemeClr val="tx1"/>
                </a:solidFill>
              </a:defRPr>
            </a:lvl1pPr>
          </a:lstStyle>
          <a:p>
            <a:r>
              <a:rPr lang="en-US"/>
              <a:t>BINDU| NOCS 2019                              Mayank Parasar &amp; Tushar Krishna | Georgia Institute of Technology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40617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 userDrawn="1"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/>
            </a:p>
          </p:txBody>
        </p:sp>
        <p:sp>
          <p:nvSpPr>
            <p:cNvPr id="23" name="Rectangle 25"/>
            <p:cNvSpPr/>
            <p:nvPr userDrawn="1"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/>
            </a:p>
          </p:txBody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07009" y="213915"/>
            <a:ext cx="8596668" cy="76371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1157741"/>
            <a:ext cx="8596668" cy="51525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95822" y="6401579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9/16/18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68867" y="6401580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BINDU| NOCS 2019                              Mayank Parasar &amp; Tushar Krishna | Georgia Institute of Technology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58436" y="6401579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accent2"/>
                </a:solidFill>
              </a:defRPr>
            </a:lvl1pPr>
          </a:lstStyle>
          <a:p>
            <a:fld id="{0D1D0697-F66A-EE4C-B4D3-9802540BCCA0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377554" y="6401579"/>
            <a:ext cx="8993458" cy="0"/>
          </a:xfrm>
          <a:prstGeom prst="line">
            <a:avLst/>
          </a:prstGeom>
          <a:ln w="44450">
            <a:solidFill>
              <a:schemeClr val="accent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 userDrawn="1"/>
        </p:nvCxnSpPr>
        <p:spPr>
          <a:xfrm flipV="1">
            <a:off x="707009" y="977633"/>
            <a:ext cx="8596668" cy="0"/>
          </a:xfrm>
          <a:prstGeom prst="line">
            <a:avLst/>
          </a:prstGeom>
          <a:ln w="5715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 userDrawn="1"/>
        </p:nvCxnSpPr>
        <p:spPr>
          <a:xfrm>
            <a:off x="29675" y="977633"/>
            <a:ext cx="677334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 userDrawn="1"/>
        </p:nvCxnSpPr>
        <p:spPr>
          <a:xfrm>
            <a:off x="9303677" y="977633"/>
            <a:ext cx="366502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5" name="Group 34"/>
          <p:cNvGrpSpPr/>
          <p:nvPr userDrawn="1"/>
        </p:nvGrpSpPr>
        <p:grpSpPr>
          <a:xfrm>
            <a:off x="9835346" y="83871"/>
            <a:ext cx="1046675" cy="928688"/>
            <a:chOff x="-2220464" y="3217020"/>
            <a:chExt cx="2637151" cy="2586083"/>
          </a:xfrm>
          <a:solidFill>
            <a:schemeClr val="accent2"/>
          </a:solidFill>
        </p:grpSpPr>
        <p:cxnSp>
          <p:nvCxnSpPr>
            <p:cNvPr id="36" name="Straight Connector 35"/>
            <p:cNvCxnSpPr/>
            <p:nvPr/>
          </p:nvCxnSpPr>
          <p:spPr>
            <a:xfrm>
              <a:off x="-1884826" y="4137709"/>
              <a:ext cx="1946100" cy="0"/>
            </a:xfrm>
            <a:prstGeom prst="line">
              <a:avLst/>
            </a:prstGeom>
            <a:grpFill/>
            <a:ln w="38100" cap="flat" cmpd="sng" algn="ctr">
              <a:solidFill>
                <a:schemeClr val="accent1"/>
              </a:solidFill>
              <a:prstDash val="solid"/>
            </a:ln>
            <a:effectLst/>
          </p:spPr>
        </p:cxnSp>
        <p:cxnSp>
          <p:nvCxnSpPr>
            <p:cNvPr id="37" name="Straight Connector 36"/>
            <p:cNvCxnSpPr/>
            <p:nvPr/>
          </p:nvCxnSpPr>
          <p:spPr>
            <a:xfrm>
              <a:off x="-1884826" y="4893147"/>
              <a:ext cx="1965876" cy="0"/>
            </a:xfrm>
            <a:prstGeom prst="line">
              <a:avLst/>
            </a:prstGeom>
            <a:grpFill/>
            <a:ln w="38100" cap="flat" cmpd="sng" algn="ctr">
              <a:solidFill>
                <a:schemeClr val="accent1"/>
              </a:solidFill>
              <a:prstDash val="solid"/>
            </a:ln>
            <a:effectLst/>
          </p:spPr>
        </p:cxnSp>
        <p:cxnSp>
          <p:nvCxnSpPr>
            <p:cNvPr id="38" name="Straight Connector 37"/>
            <p:cNvCxnSpPr/>
            <p:nvPr/>
          </p:nvCxnSpPr>
          <p:spPr>
            <a:xfrm>
              <a:off x="-1884826" y="5637851"/>
              <a:ext cx="1965876" cy="0"/>
            </a:xfrm>
            <a:prstGeom prst="line">
              <a:avLst/>
            </a:prstGeom>
            <a:grpFill/>
            <a:ln w="38100" cap="flat" cmpd="sng" algn="ctr">
              <a:solidFill>
                <a:schemeClr val="accent1"/>
              </a:solidFill>
              <a:prstDash val="solid"/>
            </a:ln>
            <a:effectLst/>
          </p:spPr>
        </p:cxnSp>
        <p:cxnSp>
          <p:nvCxnSpPr>
            <p:cNvPr id="39" name="Straight Connector 38"/>
            <p:cNvCxnSpPr/>
            <p:nvPr/>
          </p:nvCxnSpPr>
          <p:spPr>
            <a:xfrm flipV="1">
              <a:off x="-2052645" y="3547524"/>
              <a:ext cx="0" cy="1925075"/>
            </a:xfrm>
            <a:prstGeom prst="line">
              <a:avLst/>
            </a:prstGeom>
            <a:grpFill/>
            <a:ln w="38100" cap="flat" cmpd="sng" algn="ctr">
              <a:solidFill>
                <a:schemeClr val="accent1"/>
              </a:solidFill>
              <a:prstDash val="solid"/>
            </a:ln>
            <a:effectLst/>
          </p:spPr>
        </p:cxnSp>
        <p:cxnSp>
          <p:nvCxnSpPr>
            <p:cNvPr id="40" name="Straight Connector 39"/>
            <p:cNvCxnSpPr/>
            <p:nvPr/>
          </p:nvCxnSpPr>
          <p:spPr>
            <a:xfrm>
              <a:off x="-1285473" y="3547524"/>
              <a:ext cx="0" cy="1925075"/>
            </a:xfrm>
            <a:prstGeom prst="line">
              <a:avLst/>
            </a:prstGeom>
            <a:grpFill/>
            <a:ln w="38100" cap="flat" cmpd="sng" algn="ctr">
              <a:solidFill>
                <a:schemeClr val="accent1"/>
              </a:solidFill>
              <a:prstDash val="solid"/>
            </a:ln>
            <a:effectLst/>
          </p:spPr>
        </p:cxnSp>
        <p:cxnSp>
          <p:nvCxnSpPr>
            <p:cNvPr id="41" name="Straight Connector 40"/>
            <p:cNvCxnSpPr/>
            <p:nvPr/>
          </p:nvCxnSpPr>
          <p:spPr>
            <a:xfrm>
              <a:off x="-518303" y="3547524"/>
              <a:ext cx="0" cy="1925075"/>
            </a:xfrm>
            <a:prstGeom prst="line">
              <a:avLst/>
            </a:prstGeom>
            <a:grpFill/>
            <a:ln w="38100" cap="flat" cmpd="sng" algn="ctr">
              <a:solidFill>
                <a:schemeClr val="accent1"/>
              </a:solidFill>
              <a:prstDash val="solid"/>
            </a:ln>
            <a:effectLst/>
          </p:spPr>
        </p:cxnSp>
        <p:cxnSp>
          <p:nvCxnSpPr>
            <p:cNvPr id="42" name="Straight Connector 41"/>
            <p:cNvCxnSpPr/>
            <p:nvPr/>
          </p:nvCxnSpPr>
          <p:spPr>
            <a:xfrm>
              <a:off x="248869" y="3547524"/>
              <a:ext cx="0" cy="1925075"/>
            </a:xfrm>
            <a:prstGeom prst="line">
              <a:avLst/>
            </a:prstGeom>
            <a:grpFill/>
            <a:ln w="38100" cap="flat" cmpd="sng" algn="ctr">
              <a:solidFill>
                <a:schemeClr val="accent1"/>
              </a:solidFill>
              <a:prstDash val="solid"/>
            </a:ln>
            <a:effectLst/>
          </p:spPr>
        </p:cxnSp>
        <p:cxnSp>
          <p:nvCxnSpPr>
            <p:cNvPr id="43" name="Straight Connector 42"/>
            <p:cNvCxnSpPr/>
            <p:nvPr/>
          </p:nvCxnSpPr>
          <p:spPr>
            <a:xfrm>
              <a:off x="-1884826" y="3382272"/>
              <a:ext cx="1965876" cy="0"/>
            </a:xfrm>
            <a:prstGeom prst="line">
              <a:avLst/>
            </a:prstGeom>
            <a:grpFill/>
            <a:ln w="38100" cap="flat" cmpd="sng" algn="ctr">
              <a:solidFill>
                <a:schemeClr val="accent1"/>
              </a:solidFill>
              <a:prstDash val="solid"/>
            </a:ln>
            <a:effectLst/>
          </p:spPr>
        </p:cxnSp>
        <p:sp>
          <p:nvSpPr>
            <p:cNvPr id="44" name="Rectangle 43"/>
            <p:cNvSpPr/>
            <p:nvPr/>
          </p:nvSpPr>
          <p:spPr>
            <a:xfrm>
              <a:off x="-2220464" y="3217020"/>
              <a:ext cx="335638" cy="330504"/>
            </a:xfrm>
            <a:prstGeom prst="rect">
              <a:avLst/>
            </a:prstGeom>
            <a:grpFill/>
            <a:ln w="19050" cap="flat" cmpd="sng" algn="ctr">
              <a:solidFill>
                <a:schemeClr val="accent1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mbria"/>
                <a:ea typeface="+mn-ea"/>
                <a:cs typeface="+mn-cs"/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-1453293" y="3217020"/>
              <a:ext cx="335638" cy="330504"/>
            </a:xfrm>
            <a:prstGeom prst="rect">
              <a:avLst/>
            </a:prstGeom>
            <a:grpFill/>
            <a:ln w="19050" cap="flat" cmpd="sng" algn="ctr">
              <a:solidFill>
                <a:schemeClr val="accent1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mbria"/>
                <a:ea typeface="+mn-ea"/>
                <a:cs typeface="+mn-cs"/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-686122" y="3217020"/>
              <a:ext cx="335638" cy="330504"/>
            </a:xfrm>
            <a:prstGeom prst="rect">
              <a:avLst/>
            </a:prstGeom>
            <a:grpFill/>
            <a:ln w="19050" cap="flat" cmpd="sng" algn="ctr">
              <a:solidFill>
                <a:schemeClr val="accent1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mbria"/>
                <a:ea typeface="+mn-ea"/>
                <a:cs typeface="+mn-cs"/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81049" y="3217020"/>
              <a:ext cx="335638" cy="330504"/>
            </a:xfrm>
            <a:prstGeom prst="rect">
              <a:avLst/>
            </a:prstGeom>
            <a:grpFill/>
            <a:ln w="19050" cap="flat" cmpd="sng" algn="ctr">
              <a:solidFill>
                <a:schemeClr val="accent1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mbria"/>
                <a:ea typeface="+mn-ea"/>
                <a:cs typeface="+mn-cs"/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-2220464" y="3972457"/>
              <a:ext cx="335638" cy="330504"/>
            </a:xfrm>
            <a:prstGeom prst="rect">
              <a:avLst/>
            </a:prstGeom>
            <a:grpFill/>
            <a:ln w="19050" cap="flat" cmpd="sng" algn="ctr">
              <a:solidFill>
                <a:schemeClr val="accent1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mbria"/>
                <a:ea typeface="+mn-ea"/>
                <a:cs typeface="+mn-cs"/>
              </a:endParaRP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-1453293" y="3972457"/>
              <a:ext cx="335638" cy="330504"/>
            </a:xfrm>
            <a:prstGeom prst="rect">
              <a:avLst/>
            </a:prstGeom>
            <a:grpFill/>
            <a:ln w="19050" cap="flat" cmpd="sng" algn="ctr">
              <a:solidFill>
                <a:schemeClr val="accent1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mbria"/>
                <a:ea typeface="+mn-ea"/>
                <a:cs typeface="+mn-cs"/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-686122" y="3972457"/>
              <a:ext cx="335638" cy="330504"/>
            </a:xfrm>
            <a:prstGeom prst="rect">
              <a:avLst/>
            </a:prstGeom>
            <a:grpFill/>
            <a:ln w="19050" cap="flat" cmpd="sng" algn="ctr">
              <a:solidFill>
                <a:schemeClr val="accent1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mbria"/>
                <a:ea typeface="+mn-ea"/>
                <a:cs typeface="+mn-cs"/>
              </a:endParaRP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-2220464" y="4727895"/>
              <a:ext cx="335638" cy="330504"/>
            </a:xfrm>
            <a:prstGeom prst="rect">
              <a:avLst/>
            </a:prstGeom>
            <a:grpFill/>
            <a:ln w="19050" cap="flat" cmpd="sng" algn="ctr">
              <a:solidFill>
                <a:schemeClr val="accent1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mbria"/>
                <a:ea typeface="+mn-ea"/>
                <a:cs typeface="+mn-cs"/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-1453293" y="4727895"/>
              <a:ext cx="335638" cy="330504"/>
            </a:xfrm>
            <a:prstGeom prst="rect">
              <a:avLst/>
            </a:prstGeom>
            <a:grpFill/>
            <a:ln w="19050" cap="flat" cmpd="sng" algn="ctr">
              <a:solidFill>
                <a:schemeClr val="accent1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mbria"/>
                <a:ea typeface="+mn-ea"/>
                <a:cs typeface="+mn-cs"/>
              </a:endParaRPr>
            </a:p>
          </p:txBody>
        </p:sp>
        <p:sp>
          <p:nvSpPr>
            <p:cNvPr id="53" name="Rectangle 52"/>
            <p:cNvSpPr/>
            <p:nvPr/>
          </p:nvSpPr>
          <p:spPr>
            <a:xfrm>
              <a:off x="-686122" y="4727895"/>
              <a:ext cx="335638" cy="330504"/>
            </a:xfrm>
            <a:prstGeom prst="rect">
              <a:avLst/>
            </a:prstGeom>
            <a:grpFill/>
            <a:ln w="19050" cap="flat" cmpd="sng" algn="ctr">
              <a:solidFill>
                <a:schemeClr val="accent1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mbria"/>
                <a:ea typeface="+mn-ea"/>
                <a:cs typeface="+mn-cs"/>
              </a:endParaRPr>
            </a:p>
          </p:txBody>
        </p:sp>
        <p:sp>
          <p:nvSpPr>
            <p:cNvPr id="54" name="Rectangle 53"/>
            <p:cNvSpPr/>
            <p:nvPr/>
          </p:nvSpPr>
          <p:spPr>
            <a:xfrm>
              <a:off x="81049" y="4727895"/>
              <a:ext cx="335638" cy="330504"/>
            </a:xfrm>
            <a:prstGeom prst="rect">
              <a:avLst/>
            </a:prstGeom>
            <a:grpFill/>
            <a:ln w="19050" cap="flat" cmpd="sng" algn="ctr">
              <a:solidFill>
                <a:schemeClr val="accent1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mbria"/>
                <a:ea typeface="+mn-ea"/>
                <a:cs typeface="+mn-cs"/>
              </a:endParaRPr>
            </a:p>
          </p:txBody>
        </p:sp>
        <p:sp>
          <p:nvSpPr>
            <p:cNvPr id="55" name="Rectangle 54"/>
            <p:cNvSpPr/>
            <p:nvPr/>
          </p:nvSpPr>
          <p:spPr>
            <a:xfrm>
              <a:off x="-2220464" y="5472599"/>
              <a:ext cx="335638" cy="330504"/>
            </a:xfrm>
            <a:prstGeom prst="rect">
              <a:avLst/>
            </a:prstGeom>
            <a:grpFill/>
            <a:ln w="19050" cap="flat" cmpd="sng" algn="ctr">
              <a:solidFill>
                <a:schemeClr val="accent1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mbria"/>
                <a:ea typeface="+mn-ea"/>
                <a:cs typeface="+mn-cs"/>
              </a:endParaRPr>
            </a:p>
          </p:txBody>
        </p:sp>
        <p:sp>
          <p:nvSpPr>
            <p:cNvPr id="56" name="Rectangle 55"/>
            <p:cNvSpPr/>
            <p:nvPr/>
          </p:nvSpPr>
          <p:spPr>
            <a:xfrm>
              <a:off x="-1453293" y="5472599"/>
              <a:ext cx="335638" cy="330504"/>
            </a:xfrm>
            <a:prstGeom prst="rect">
              <a:avLst/>
            </a:prstGeom>
            <a:grpFill/>
            <a:ln w="19050" cap="flat" cmpd="sng" algn="ctr">
              <a:solidFill>
                <a:schemeClr val="accent1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mbria"/>
                <a:ea typeface="+mn-ea"/>
                <a:cs typeface="+mn-cs"/>
              </a:endParaRP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-686122" y="5472599"/>
              <a:ext cx="335638" cy="330504"/>
            </a:xfrm>
            <a:prstGeom prst="rect">
              <a:avLst/>
            </a:prstGeom>
            <a:grpFill/>
            <a:ln w="19050" cap="flat" cmpd="sng" algn="ctr">
              <a:solidFill>
                <a:schemeClr val="accent1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mbria"/>
                <a:ea typeface="+mn-ea"/>
                <a:cs typeface="+mn-cs"/>
              </a:endParaRP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81049" y="5472599"/>
              <a:ext cx="335638" cy="330504"/>
            </a:xfrm>
            <a:prstGeom prst="rect">
              <a:avLst/>
            </a:prstGeom>
            <a:grpFill/>
            <a:ln w="19050" cap="flat" cmpd="sng" algn="ctr">
              <a:solidFill>
                <a:schemeClr val="accent1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mbria"/>
                <a:ea typeface="+mn-ea"/>
                <a:cs typeface="+mn-cs"/>
              </a:endParaRP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61273" y="3972457"/>
              <a:ext cx="335638" cy="330504"/>
            </a:xfrm>
            <a:prstGeom prst="rect">
              <a:avLst/>
            </a:prstGeom>
            <a:grpFill/>
            <a:ln w="19050" cap="flat" cmpd="sng" algn="ctr">
              <a:solidFill>
                <a:schemeClr val="accent1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mbria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867513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40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32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2">
            <a:lumMod val="50000"/>
          </a:schemeClr>
        </a:buClr>
        <a:buSzPct val="80000"/>
        <a:buFont typeface="Wingdings 3" charset="2"/>
        <a:buChar char=""/>
        <a:defRPr sz="2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2">
            <a:lumMod val="50000"/>
          </a:schemeClr>
        </a:buClr>
        <a:buSzPct val="80000"/>
        <a:buFont typeface="Wingdings 3" charset="2"/>
        <a:buChar char=""/>
        <a:defRPr sz="20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.png"/><Relationship Id="rId7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synergy.ece.gatech.edu/" TargetMode="External"/><Relationship Id="rId5" Type="http://schemas.openxmlformats.org/officeDocument/2006/relationships/hyperlink" Target="mailto:tushar@ece.gatech.edu" TargetMode="External"/><Relationship Id="rId4" Type="http://schemas.openxmlformats.org/officeDocument/2006/relationships/hyperlink" Target="mailto:mparasar3@gatech.edu" TargetMode="External"/><Relationship Id="rId9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sv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tiff"/><Relationship Id="rId5" Type="http://schemas.openxmlformats.org/officeDocument/2006/relationships/image" Target="../media/image7.tiff"/><Relationship Id="rId4" Type="http://schemas.openxmlformats.org/officeDocument/2006/relationships/image" Target="../media/image6.tif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emf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emf"/><Relationship Id="rId3" Type="http://schemas.openxmlformats.org/officeDocument/2006/relationships/chart" Target="../charts/chart1.xml"/><Relationship Id="rId7" Type="http://schemas.openxmlformats.org/officeDocument/2006/relationships/image" Target="../media/image23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emf"/><Relationship Id="rId5" Type="http://schemas.openxmlformats.org/officeDocument/2006/relationships/chart" Target="../charts/chart3.xml"/><Relationship Id="rId4" Type="http://schemas.openxmlformats.org/officeDocument/2006/relationships/chart" Target="../charts/chart2.xml"/><Relationship Id="rId9" Type="http://schemas.openxmlformats.org/officeDocument/2006/relationships/image" Target="../media/image25.emf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emf"/><Relationship Id="rId3" Type="http://schemas.openxmlformats.org/officeDocument/2006/relationships/chart" Target="../charts/chart4.xml"/><Relationship Id="rId7" Type="http://schemas.openxmlformats.org/officeDocument/2006/relationships/image" Target="../media/image27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emf"/><Relationship Id="rId5" Type="http://schemas.openxmlformats.org/officeDocument/2006/relationships/chart" Target="../charts/chart6.xml"/><Relationship Id="rId4" Type="http://schemas.openxmlformats.org/officeDocument/2006/relationships/chart" Target="../charts/chart5.xml"/><Relationship Id="rId9" Type="http://schemas.openxmlformats.org/officeDocument/2006/relationships/image" Target="../media/image29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0.xml"/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emf"/><Relationship Id="rId5" Type="http://schemas.openxmlformats.org/officeDocument/2006/relationships/image" Target="../media/image32.emf"/><Relationship Id="rId4" Type="http://schemas.openxmlformats.org/officeDocument/2006/relationships/image" Target="../media/image31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1.xml"/><Relationship Id="rId7" Type="http://schemas.openxmlformats.org/officeDocument/2006/relationships/image" Target="../media/image36.e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emf"/><Relationship Id="rId5" Type="http://schemas.openxmlformats.org/officeDocument/2006/relationships/image" Target="../media/image34.emf"/><Relationship Id="rId4" Type="http://schemas.openxmlformats.org/officeDocument/2006/relationships/chart" Target="../charts/char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sv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9EF3E27-2677-4E57-9C20-EB164BB504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800" y="4102260"/>
            <a:ext cx="9361822" cy="1096899"/>
          </a:xfrm>
        </p:spPr>
        <p:txBody>
          <a:bodyPr>
            <a:normAutofit/>
          </a:bodyPr>
          <a:lstStyle/>
          <a:p>
            <a:r>
              <a:rPr lang="en-US" sz="2800" b="1" u="sng" dirty="0">
                <a:solidFill>
                  <a:schemeClr val="tx1"/>
                </a:solidFill>
              </a:rPr>
              <a:t>Mayank Parasar</a:t>
            </a:r>
            <a:r>
              <a:rPr lang="en-US" sz="2800" b="1" dirty="0">
                <a:solidFill>
                  <a:schemeClr val="tx1"/>
                </a:solidFill>
              </a:rPr>
              <a:t>, and Tushar Krishna</a:t>
            </a:r>
          </a:p>
          <a:p>
            <a:endParaRPr lang="en-US" sz="2800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6781C3D-98C3-45AE-8B65-7727BD9CB09D}"/>
              </a:ext>
            </a:extLst>
          </p:cNvPr>
          <p:cNvSpPr txBox="1">
            <a:spLocks/>
          </p:cNvSpPr>
          <p:nvPr/>
        </p:nvSpPr>
        <p:spPr>
          <a:xfrm>
            <a:off x="2986088" y="1"/>
            <a:ext cx="6343650" cy="40870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>
                <a:solidFill>
                  <a:schemeClr val="accent2"/>
                </a:solidFill>
              </a:rPr>
              <a:t>BINDU: Deadlock-Freedom with One Bubble in the Network</a:t>
            </a:r>
            <a:endParaRPr lang="en-US" sz="2400" dirty="0">
              <a:solidFill>
                <a:schemeClr val="accent2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A0E70E-5A31-49FC-9766-2852F32AA9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330" y="1"/>
            <a:ext cx="2011541" cy="1570716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EC9576FD-8CD6-428F-A944-79C481AF3B13}"/>
              </a:ext>
            </a:extLst>
          </p:cNvPr>
          <p:cNvSpPr txBox="1">
            <a:spLocks/>
          </p:cNvSpPr>
          <p:nvPr/>
        </p:nvSpPr>
        <p:spPr>
          <a:xfrm>
            <a:off x="3458911" y="4650710"/>
            <a:ext cx="5870827" cy="179746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3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2">
                  <a:lumMod val="50000"/>
                </a:schemeClr>
              </a:buClr>
              <a:buSzPct val="80000"/>
              <a:buFont typeface="Wingdings 3" charset="2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2">
                  <a:lumMod val="50000"/>
                </a:schemeClr>
              </a:buClr>
              <a:buSzPct val="80000"/>
              <a:buFont typeface="Wingdings 3" charset="2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School of Electrical and Computer Engineering</a:t>
            </a:r>
          </a:p>
          <a:p>
            <a:r>
              <a:rPr lang="en-US" sz="1800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Georgia Institute of Technology</a:t>
            </a:r>
          </a:p>
          <a:p>
            <a:r>
              <a:rPr lang="en-US" sz="1800" b="1" dirty="0">
                <a:latin typeface="Helvetica" charset="0"/>
                <a:ea typeface="Helvetica" charset="0"/>
                <a:cs typeface="Helvetica" charset="0"/>
                <a:hlinkClick r:id="rId4"/>
              </a:rPr>
              <a:t>mparasar3@gatech.edu</a:t>
            </a:r>
            <a:endParaRPr lang="en-US" sz="1800" b="1" dirty="0"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sz="1800" b="1" dirty="0">
                <a:latin typeface="Helvetica" charset="0"/>
                <a:ea typeface="Helvetica" charset="0"/>
                <a:cs typeface="Helvetica" charset="0"/>
                <a:hlinkClick r:id="rId5"/>
              </a:rPr>
              <a:t>tushar@ece.gatech.edu</a:t>
            </a:r>
            <a:endParaRPr lang="en-US" sz="1800" b="1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50202BB-B3A0-4A5F-865F-0B89B7E87BB9}"/>
              </a:ext>
            </a:extLst>
          </p:cNvPr>
          <p:cNvSpPr/>
          <p:nvPr/>
        </p:nvSpPr>
        <p:spPr>
          <a:xfrm>
            <a:off x="259872" y="4078690"/>
            <a:ext cx="308610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00">
                    <a:lumMod val="75000"/>
                    <a:lumOff val="25000"/>
                  </a:srgbClr>
                </a:solidFill>
                <a:hlinkClick r:id="rId6"/>
              </a:rPr>
              <a:t>http://synergy.ece.gatech.edu</a:t>
            </a:r>
            <a:endParaRPr lang="en-US" sz="1600" dirty="0">
              <a:solidFill>
                <a:srgbClr val="000000">
                  <a:lumMod val="75000"/>
                  <a:lumOff val="25000"/>
                </a:srgbClr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A7856AA-B9B4-3841-9CAA-ADA0EA9867D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8026" y="2965976"/>
            <a:ext cx="2049791" cy="9260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1863256-90A0-AA40-89D5-D7DCBBF9506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09437" y="5428021"/>
            <a:ext cx="1376089" cy="137608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3B9936E-E8A3-CB46-AE0A-3AA0B447F0F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12437" y="5428022"/>
            <a:ext cx="1420840" cy="1376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5317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08A51B-5D02-4F09-9022-FC934DEE5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56EF8C-491A-4771-9FFC-1EB84925B3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>
                <a:solidFill>
                  <a:schemeClr val="tx1"/>
                </a:solidFill>
              </a:rPr>
              <a:t>Background: Deadlocks</a:t>
            </a:r>
          </a:p>
          <a:p>
            <a:r>
              <a:rPr lang="en-US" dirty="0">
                <a:solidFill>
                  <a:schemeClr val="tx1"/>
                </a:solidFill>
              </a:rPr>
              <a:t>Current Solutions</a:t>
            </a:r>
          </a:p>
          <a:p>
            <a:r>
              <a:rPr lang="en-US" b="1" dirty="0">
                <a:solidFill>
                  <a:srgbClr val="C00000"/>
                </a:solidFill>
              </a:rPr>
              <a:t>BINDU</a:t>
            </a:r>
          </a:p>
          <a:p>
            <a:pPr lvl="1"/>
            <a:r>
              <a:rPr lang="en-US" sz="3000" b="1" dirty="0">
                <a:solidFill>
                  <a:srgbClr val="C00000"/>
                </a:solidFill>
              </a:rPr>
              <a:t>Concept</a:t>
            </a:r>
          </a:p>
          <a:p>
            <a:pPr lvl="1"/>
            <a:r>
              <a:rPr lang="en-US" sz="3000" dirty="0">
                <a:solidFill>
                  <a:schemeClr val="bg1">
                    <a:lumMod val="65000"/>
                  </a:schemeClr>
                </a:solidFill>
              </a:rPr>
              <a:t>Definition</a:t>
            </a:r>
          </a:p>
          <a:p>
            <a:pPr lvl="1"/>
            <a:r>
              <a:rPr lang="en-US" sz="3000" dirty="0">
                <a:solidFill>
                  <a:schemeClr val="bg1">
                    <a:lumMod val="65000"/>
                  </a:schemeClr>
                </a:solidFill>
              </a:rPr>
              <a:t>Walk-through</a:t>
            </a:r>
          </a:p>
          <a:p>
            <a:pPr lvl="1"/>
            <a:r>
              <a:rPr lang="en-US" sz="3000" dirty="0">
                <a:solidFill>
                  <a:schemeClr val="bg1">
                    <a:lumMod val="65000"/>
                  </a:schemeClr>
                </a:solidFill>
              </a:rPr>
              <a:t>Deadlock freedom proof</a:t>
            </a:r>
          </a:p>
          <a:p>
            <a:pPr lvl="1"/>
            <a:r>
              <a:rPr lang="en-US" sz="3000" dirty="0">
                <a:solidFill>
                  <a:schemeClr val="bg1">
                    <a:lumMod val="65000"/>
                  </a:schemeClr>
                </a:solidFill>
              </a:rPr>
              <a:t>Router </a:t>
            </a:r>
            <a:r>
              <a:rPr lang="en-US" sz="3000" dirty="0" err="1">
                <a:solidFill>
                  <a:schemeClr val="bg1">
                    <a:lumMod val="65000"/>
                  </a:schemeClr>
                </a:solidFill>
              </a:rPr>
              <a:t>microarch</a:t>
            </a:r>
            <a:endParaRPr lang="en-US" sz="30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Evaluations</a:t>
            </a:r>
          </a:p>
          <a:p>
            <a:pPr lvl="1"/>
            <a:r>
              <a:rPr lang="en-US" sz="3000" dirty="0">
                <a:solidFill>
                  <a:schemeClr val="bg1">
                    <a:lumMod val="65000"/>
                  </a:schemeClr>
                </a:solidFill>
              </a:rPr>
              <a:t>Methodology</a:t>
            </a:r>
          </a:p>
          <a:p>
            <a:pPr lvl="1"/>
            <a:r>
              <a:rPr lang="en-US" sz="3000" dirty="0">
                <a:solidFill>
                  <a:schemeClr val="bg1">
                    <a:lumMod val="65000"/>
                  </a:schemeClr>
                </a:solidFill>
              </a:rPr>
              <a:t>Results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Conclusion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2EF12F-9B2A-41BC-B312-C00C9F686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BINDU| NOCS 2019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7DC578-4547-4010-96EE-2A800A43D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D0697-F66A-EE4C-B4D3-9802540BCCA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2302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0B4621C-1FD5-499B-969F-80BF1545AB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11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1A25F02-1919-495F-9BD1-607522B64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BBR: Brownian Bubble Router [NOCS’18]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300BB0-9BE8-495F-AA54-5B65C769DE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428"/>
          <a:stretch/>
        </p:blipFill>
        <p:spPr>
          <a:xfrm>
            <a:off x="646180" y="2731806"/>
            <a:ext cx="2888361" cy="2814523"/>
          </a:xfrm>
          <a:prstGeom prst="rect">
            <a:avLst/>
          </a:prstGeom>
        </p:spPr>
      </p:pic>
      <p:pic>
        <p:nvPicPr>
          <p:cNvPr id="6" name="Graphic 5" descr="Car">
            <a:extLst>
              <a:ext uri="{FF2B5EF4-FFF2-40B4-BE49-F238E27FC236}">
                <a16:creationId xmlns:a16="http://schemas.microsoft.com/office/drawing/2014/main" id="{2C95375E-C7F7-4733-B111-09ADFC156C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4582" y="3641631"/>
            <a:ext cx="1054100" cy="1054100"/>
          </a:xfrm>
          <a:prstGeom prst="rect">
            <a:avLst/>
          </a:prstGeom>
        </p:spPr>
      </p:pic>
      <p:pic>
        <p:nvPicPr>
          <p:cNvPr id="7" name="Graphic 6" descr="Car">
            <a:extLst>
              <a:ext uri="{FF2B5EF4-FFF2-40B4-BE49-F238E27FC236}">
                <a16:creationId xmlns:a16="http://schemas.microsoft.com/office/drawing/2014/main" id="{08FD0B7A-2789-4213-A28C-69ECAC44D6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2498218" y="3641631"/>
            <a:ext cx="1152652" cy="1054100"/>
          </a:xfrm>
          <a:prstGeom prst="rect">
            <a:avLst/>
          </a:prstGeom>
        </p:spPr>
      </p:pic>
      <p:pic>
        <p:nvPicPr>
          <p:cNvPr id="8" name="Graphic 7" descr="Car">
            <a:extLst>
              <a:ext uri="{FF2B5EF4-FFF2-40B4-BE49-F238E27FC236}">
                <a16:creationId xmlns:a16="http://schemas.microsoft.com/office/drawing/2014/main" id="{BBEE955E-C0AB-424B-9BDB-DA2A010AA7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6200000" flipH="1">
            <a:off x="1492378" y="2550447"/>
            <a:ext cx="1152652" cy="1054100"/>
          </a:xfrm>
          <a:prstGeom prst="rect">
            <a:avLst/>
          </a:prstGeom>
        </p:spPr>
      </p:pic>
      <p:pic>
        <p:nvPicPr>
          <p:cNvPr id="9" name="Graphic 8" descr="Car">
            <a:extLst>
              <a:ext uri="{FF2B5EF4-FFF2-40B4-BE49-F238E27FC236}">
                <a16:creationId xmlns:a16="http://schemas.microsoft.com/office/drawing/2014/main" id="{78035510-F505-4C3F-AE38-419E95F5F3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400000" flipH="1" flipV="1">
            <a:off x="1501522" y="4500913"/>
            <a:ext cx="1152652" cy="1073404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E06EABEF-ECC9-454D-9108-FB393EBC7F97}"/>
              </a:ext>
            </a:extLst>
          </p:cNvPr>
          <p:cNvGrpSpPr/>
          <p:nvPr/>
        </p:nvGrpSpPr>
        <p:grpSpPr>
          <a:xfrm>
            <a:off x="1545384" y="3696749"/>
            <a:ext cx="1109473" cy="993902"/>
            <a:chOff x="4262626" y="3218307"/>
            <a:chExt cx="1109473" cy="993902"/>
          </a:xfrm>
        </p:grpSpPr>
        <p:sp>
          <p:nvSpPr>
            <p:cNvPr id="11" name="Explosion: 14 Points 10">
              <a:extLst>
                <a:ext uri="{FF2B5EF4-FFF2-40B4-BE49-F238E27FC236}">
                  <a16:creationId xmlns:a16="http://schemas.microsoft.com/office/drawing/2014/main" id="{B4D91C29-D3BB-444B-9C8A-C29075A84CA7}"/>
                </a:ext>
              </a:extLst>
            </p:cNvPr>
            <p:cNvSpPr/>
            <p:nvPr/>
          </p:nvSpPr>
          <p:spPr>
            <a:xfrm>
              <a:off x="4308346" y="3218307"/>
              <a:ext cx="1063753" cy="993902"/>
            </a:xfrm>
            <a:prstGeom prst="irregularSeal2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D80EC42-308C-456A-96A2-15D21625D40C}"/>
                </a:ext>
              </a:extLst>
            </p:cNvPr>
            <p:cNvSpPr/>
            <p:nvPr/>
          </p:nvSpPr>
          <p:spPr>
            <a:xfrm rot="19609101">
              <a:off x="4262626" y="3565426"/>
              <a:ext cx="1018228" cy="33855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600" b="1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collision</a:t>
              </a:r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14536C4A-D0C9-4335-806C-1696F34BA433}"/>
              </a:ext>
            </a:extLst>
          </p:cNvPr>
          <p:cNvSpPr/>
          <p:nvPr/>
        </p:nvSpPr>
        <p:spPr>
          <a:xfrm>
            <a:off x="5630919" y="1076586"/>
            <a:ext cx="3707824" cy="138499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What if we keep anyone lane always free to begin with?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9BD5B35-F64C-482E-8C3A-5B6050DB5D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428"/>
          <a:stretch/>
        </p:blipFill>
        <p:spPr>
          <a:xfrm>
            <a:off x="5984421" y="2685508"/>
            <a:ext cx="2888361" cy="2814523"/>
          </a:xfrm>
          <a:prstGeom prst="rect">
            <a:avLst/>
          </a:prstGeom>
        </p:spPr>
      </p:pic>
      <p:pic>
        <p:nvPicPr>
          <p:cNvPr id="15" name="Graphic 14" descr="Car">
            <a:extLst>
              <a:ext uri="{FF2B5EF4-FFF2-40B4-BE49-F238E27FC236}">
                <a16:creationId xmlns:a16="http://schemas.microsoft.com/office/drawing/2014/main" id="{D17E9022-0FC2-4C99-94BF-C5F9C0A14F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84417" y="3607525"/>
            <a:ext cx="914400" cy="914400"/>
          </a:xfrm>
          <a:prstGeom prst="rect">
            <a:avLst/>
          </a:prstGeom>
        </p:spPr>
      </p:pic>
      <p:pic>
        <p:nvPicPr>
          <p:cNvPr id="16" name="Graphic 15" descr="Car">
            <a:extLst>
              <a:ext uri="{FF2B5EF4-FFF2-40B4-BE49-F238E27FC236}">
                <a16:creationId xmlns:a16="http://schemas.microsoft.com/office/drawing/2014/main" id="{9DCA5970-CFE6-4FE8-A85A-BF4362D524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6200000">
            <a:off x="7051217" y="4521925"/>
            <a:ext cx="914400" cy="914400"/>
          </a:xfrm>
          <a:prstGeom prst="rect">
            <a:avLst/>
          </a:prstGeom>
        </p:spPr>
      </p:pic>
      <p:pic>
        <p:nvPicPr>
          <p:cNvPr id="17" name="Graphic 16" descr="Car">
            <a:extLst>
              <a:ext uri="{FF2B5EF4-FFF2-40B4-BE49-F238E27FC236}">
                <a16:creationId xmlns:a16="http://schemas.microsoft.com/office/drawing/2014/main" id="{F199100C-378F-484C-9061-087CDA6033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7883704" y="3609865"/>
            <a:ext cx="989074" cy="914400"/>
          </a:xfrm>
          <a:prstGeom prst="rect">
            <a:avLst/>
          </a:prstGeom>
        </p:spPr>
      </p:pic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A9822740-29AA-CA41-9C6E-80BA33DFA4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8866" y="6401580"/>
            <a:ext cx="1483319" cy="365125"/>
          </a:xfrm>
        </p:spPr>
        <p:txBody>
          <a:bodyPr/>
          <a:lstStyle/>
          <a:p>
            <a:r>
              <a:rPr lang="en-US" dirty="0"/>
              <a:t>BINDU| NOCS 2019</a:t>
            </a:r>
          </a:p>
        </p:txBody>
      </p:sp>
    </p:spTree>
    <p:extLst>
      <p:ext uri="{BB962C8B-B14F-4D97-AF65-F5344CB8AC3E}">
        <p14:creationId xmlns:p14="http://schemas.microsoft.com/office/powerpoint/2010/main" val="2887297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04 -0.00347 L -0.07851 -0.00347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128" y="0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782 0.00208 L 0.07552 0.00208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67" y="0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04 0.00208 L 0.00404 -0.09352 " pathEditMode="relative" rAng="0" ptsTypes="AA">
                                      <p:cBhvr>
                                        <p:cTn id="27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792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573 0.00672 L 0.00573 0.11551 " pathEditMode="relative" rAng="0" ptsTypes="AA">
                                      <p:cBhvr>
                                        <p:cTn id="29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44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-5400000">
                                      <p:cBhvr>
                                        <p:cTn id="56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4.44444E-6 L -0.08125 4.44444E-6 L -0.08125 -0.14468 " pathEditMode="relative" rAng="0" ptsTypes="AAA">
                                      <p:cBhvr>
                                        <p:cTn id="58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062" y="-724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0.00232 L 0.24947 0.00232 " pathEditMode="relative" rAng="0" ptsTypes="AA">
                                      <p:cBhvr>
                                        <p:cTn id="62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46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66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8125 -0.14468 L -0.07878 4.44444E-6 L -0.23242 -0.00278 " pathEditMode="relative" rAng="0" ptsTypes="AAA">
                                      <p:cBhvr>
                                        <p:cTn id="68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435" y="72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64 0.00787 L 0.00364 -0.2875 " pathEditMode="relative" rAng="0" ptsTypes="AA">
                                      <p:cBhvr>
                                        <p:cTn id="72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47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ECB7469-15AC-4D81-9A8D-395326FAC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12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B1DB860-0956-434F-B3E9-BEE87B6910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009" y="213915"/>
            <a:ext cx="9235644" cy="763717"/>
          </a:xfrm>
        </p:spPr>
        <p:txBody>
          <a:bodyPr>
            <a:noAutofit/>
          </a:bodyPr>
          <a:lstStyle/>
          <a:p>
            <a:r>
              <a:rPr lang="en-US" sz="2800" dirty="0"/>
              <a:t>BINDU: </a:t>
            </a:r>
            <a:r>
              <a:rPr lang="en-US" sz="2800" u="sng" dirty="0"/>
              <a:t>B</a:t>
            </a:r>
            <a:r>
              <a:rPr lang="en-US" sz="2800" dirty="0"/>
              <a:t>ubble in </a:t>
            </a:r>
            <a:r>
              <a:rPr lang="en-US" sz="2800" u="sng" dirty="0"/>
              <a:t>I</a:t>
            </a:r>
            <a:r>
              <a:rPr lang="en-US" sz="2800" dirty="0"/>
              <a:t>rregular </a:t>
            </a:r>
            <a:r>
              <a:rPr lang="en-US" sz="2800" u="sng" dirty="0"/>
              <a:t>N</a:t>
            </a:r>
            <a:r>
              <a:rPr lang="en-US" sz="2800" dirty="0"/>
              <a:t>etwork for </a:t>
            </a:r>
            <a:r>
              <a:rPr lang="en-US" sz="2800" u="sng" dirty="0"/>
              <a:t>D</a:t>
            </a:r>
            <a:r>
              <a:rPr lang="en-US" sz="2800" dirty="0"/>
              <a:t>eadlock P</a:t>
            </a:r>
            <a:r>
              <a:rPr lang="en-US" sz="2800" u="sng" dirty="0"/>
              <a:t>u</a:t>
            </a:r>
            <a:r>
              <a:rPr lang="en-US" sz="2800" dirty="0"/>
              <a:t>rging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9B6A16C-F369-417C-BDFA-B33A87B5B376}"/>
              </a:ext>
            </a:extLst>
          </p:cNvPr>
          <p:cNvGrpSpPr/>
          <p:nvPr/>
        </p:nvGrpSpPr>
        <p:grpSpPr>
          <a:xfrm>
            <a:off x="1084684" y="2681885"/>
            <a:ext cx="2833374" cy="2760942"/>
            <a:chOff x="424813" y="2453285"/>
            <a:chExt cx="2833374" cy="276094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51F350B-7F8F-4C6A-B6A4-146A1E1E35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7428"/>
            <a:stretch/>
          </p:blipFill>
          <p:spPr>
            <a:xfrm>
              <a:off x="424813" y="2453285"/>
              <a:ext cx="1416687" cy="1380471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005DD66-B678-4D46-9DE2-02EC047EDE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7428"/>
            <a:stretch/>
          </p:blipFill>
          <p:spPr>
            <a:xfrm>
              <a:off x="1841500" y="2453285"/>
              <a:ext cx="1416687" cy="1380471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8BFE4A07-0857-4C55-82E5-CFDDAE44045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7428"/>
            <a:stretch/>
          </p:blipFill>
          <p:spPr>
            <a:xfrm>
              <a:off x="1841500" y="3833756"/>
              <a:ext cx="1416687" cy="1380471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BC8BEAF-EFC0-4713-913E-40CEB8BD1A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7428"/>
            <a:stretch/>
          </p:blipFill>
          <p:spPr>
            <a:xfrm>
              <a:off x="424813" y="3833756"/>
              <a:ext cx="1416687" cy="1380471"/>
            </a:xfrm>
            <a:prstGeom prst="rect">
              <a:avLst/>
            </a:prstGeom>
          </p:spPr>
        </p:pic>
      </p:grpSp>
      <p:pic>
        <p:nvPicPr>
          <p:cNvPr id="10" name="Graphic 9" descr="Car">
            <a:extLst>
              <a:ext uri="{FF2B5EF4-FFF2-40B4-BE49-F238E27FC236}">
                <a16:creationId xmlns:a16="http://schemas.microsoft.com/office/drawing/2014/main" id="{40A8B036-6936-4A66-8F04-8AF6808299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84687" y="4394200"/>
            <a:ext cx="584837" cy="723900"/>
          </a:xfrm>
          <a:prstGeom prst="rect">
            <a:avLst/>
          </a:prstGeom>
        </p:spPr>
      </p:pic>
      <p:pic>
        <p:nvPicPr>
          <p:cNvPr id="11" name="Graphic 10" descr="Car">
            <a:extLst>
              <a:ext uri="{FF2B5EF4-FFF2-40B4-BE49-F238E27FC236}">
                <a16:creationId xmlns:a16="http://schemas.microsoft.com/office/drawing/2014/main" id="{4A3A00DD-4F00-46DC-B1C6-791B127F2D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1904475" y="4394200"/>
            <a:ext cx="511175" cy="723900"/>
          </a:xfrm>
          <a:prstGeom prst="rect">
            <a:avLst/>
          </a:prstGeom>
        </p:spPr>
      </p:pic>
      <p:pic>
        <p:nvPicPr>
          <p:cNvPr id="12" name="Graphic 11" descr="Car">
            <a:extLst>
              <a:ext uri="{FF2B5EF4-FFF2-40B4-BE49-F238E27FC236}">
                <a16:creationId xmlns:a16="http://schemas.microsoft.com/office/drawing/2014/main" id="{FE160809-236B-4688-84B5-A91141A5E1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6200000" flipH="1">
            <a:off x="1519155" y="3996836"/>
            <a:ext cx="488069" cy="644523"/>
          </a:xfrm>
          <a:prstGeom prst="rect">
            <a:avLst/>
          </a:prstGeom>
        </p:spPr>
      </p:pic>
      <p:pic>
        <p:nvPicPr>
          <p:cNvPr id="13" name="Graphic 12" descr="Car">
            <a:extLst>
              <a:ext uri="{FF2B5EF4-FFF2-40B4-BE49-F238E27FC236}">
                <a16:creationId xmlns:a16="http://schemas.microsoft.com/office/drawing/2014/main" id="{D14D1126-562B-416A-90C7-32D4330986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6200000">
            <a:off x="1478586" y="4791514"/>
            <a:ext cx="578727" cy="723900"/>
          </a:xfrm>
          <a:prstGeom prst="rect">
            <a:avLst/>
          </a:prstGeom>
        </p:spPr>
      </p:pic>
      <p:pic>
        <p:nvPicPr>
          <p:cNvPr id="14" name="Graphic 13" descr="Car">
            <a:extLst>
              <a:ext uri="{FF2B5EF4-FFF2-40B4-BE49-F238E27FC236}">
                <a16:creationId xmlns:a16="http://schemas.microsoft.com/office/drawing/2014/main" id="{33815030-1E02-4CDE-AE02-D1D0B8492D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23595" y="3111500"/>
            <a:ext cx="607062" cy="558800"/>
          </a:xfrm>
          <a:prstGeom prst="rect">
            <a:avLst/>
          </a:prstGeom>
        </p:spPr>
      </p:pic>
      <p:pic>
        <p:nvPicPr>
          <p:cNvPr id="15" name="Graphic 14" descr="Car">
            <a:extLst>
              <a:ext uri="{FF2B5EF4-FFF2-40B4-BE49-F238E27FC236}">
                <a16:creationId xmlns:a16="http://schemas.microsoft.com/office/drawing/2014/main" id="{8A3D3DF2-16EB-4481-96F4-7E210A7847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3374496" y="3048003"/>
            <a:ext cx="543562" cy="622301"/>
          </a:xfrm>
          <a:prstGeom prst="rect">
            <a:avLst/>
          </a:prstGeom>
        </p:spPr>
      </p:pic>
      <p:pic>
        <p:nvPicPr>
          <p:cNvPr id="16" name="Graphic 15" descr="Car">
            <a:extLst>
              <a:ext uri="{FF2B5EF4-FFF2-40B4-BE49-F238E27FC236}">
                <a16:creationId xmlns:a16="http://schemas.microsoft.com/office/drawing/2014/main" id="{72C33A66-A707-468F-891F-30743530F8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6200000" flipH="1">
            <a:off x="2933176" y="2678710"/>
            <a:ext cx="609599" cy="615950"/>
          </a:xfrm>
          <a:prstGeom prst="rect">
            <a:avLst/>
          </a:prstGeom>
        </p:spPr>
      </p:pic>
      <p:pic>
        <p:nvPicPr>
          <p:cNvPr id="17" name="Graphic 16" descr="Car">
            <a:extLst>
              <a:ext uri="{FF2B5EF4-FFF2-40B4-BE49-F238E27FC236}">
                <a16:creationId xmlns:a16="http://schemas.microsoft.com/office/drawing/2014/main" id="{12B8D57D-F855-470D-B93F-91279C640E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6200000">
            <a:off x="2945109" y="3528191"/>
            <a:ext cx="531759" cy="561976"/>
          </a:xfrm>
          <a:prstGeom prst="rect">
            <a:avLst/>
          </a:prstGeom>
        </p:spPr>
      </p:pic>
      <p:pic>
        <p:nvPicPr>
          <p:cNvPr id="18" name="Graphic 17" descr="Car">
            <a:extLst>
              <a:ext uri="{FF2B5EF4-FFF2-40B4-BE49-F238E27FC236}">
                <a16:creationId xmlns:a16="http://schemas.microsoft.com/office/drawing/2014/main" id="{41F731F6-4177-4283-80E5-558C9E41C6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32487" y="4470402"/>
            <a:ext cx="584837" cy="584201"/>
          </a:xfrm>
          <a:prstGeom prst="rect">
            <a:avLst/>
          </a:prstGeom>
        </p:spPr>
      </p:pic>
      <p:pic>
        <p:nvPicPr>
          <p:cNvPr id="19" name="Graphic 18" descr="Car">
            <a:extLst>
              <a:ext uri="{FF2B5EF4-FFF2-40B4-BE49-F238E27FC236}">
                <a16:creationId xmlns:a16="http://schemas.microsoft.com/office/drawing/2014/main" id="{417358C5-3FB4-42F2-9767-76E9F21DD9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3406887" y="4433175"/>
            <a:ext cx="511175" cy="660402"/>
          </a:xfrm>
          <a:prstGeom prst="rect">
            <a:avLst/>
          </a:prstGeom>
        </p:spPr>
      </p:pic>
      <p:pic>
        <p:nvPicPr>
          <p:cNvPr id="20" name="Graphic 19" descr="Car">
            <a:extLst>
              <a:ext uri="{FF2B5EF4-FFF2-40B4-BE49-F238E27FC236}">
                <a16:creationId xmlns:a16="http://schemas.microsoft.com/office/drawing/2014/main" id="{68CB2BD9-898A-40A6-95D8-47CA4FA2BB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6200000" flipH="1">
            <a:off x="2965687" y="4026667"/>
            <a:ext cx="496940" cy="593724"/>
          </a:xfrm>
          <a:prstGeom prst="rect">
            <a:avLst/>
          </a:prstGeom>
        </p:spPr>
      </p:pic>
      <p:pic>
        <p:nvPicPr>
          <p:cNvPr id="21" name="Graphic 20" descr="Car">
            <a:extLst>
              <a:ext uri="{FF2B5EF4-FFF2-40B4-BE49-F238E27FC236}">
                <a16:creationId xmlns:a16="http://schemas.microsoft.com/office/drawing/2014/main" id="{A06F0433-9717-42EE-9F41-6A9EEC2025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6200000">
            <a:off x="2926388" y="4835968"/>
            <a:ext cx="578727" cy="660399"/>
          </a:xfrm>
          <a:prstGeom prst="rect">
            <a:avLst/>
          </a:prstGeom>
        </p:spPr>
      </p:pic>
      <p:pic>
        <p:nvPicPr>
          <p:cNvPr id="22" name="Graphic 21" descr="Car">
            <a:extLst>
              <a:ext uri="{FF2B5EF4-FFF2-40B4-BE49-F238E27FC236}">
                <a16:creationId xmlns:a16="http://schemas.microsoft.com/office/drawing/2014/main" id="{42421DF1-AC7D-4A4F-AD09-7926FCEC5F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1987" y="3073402"/>
            <a:ext cx="584837" cy="584201"/>
          </a:xfrm>
          <a:prstGeom prst="rect">
            <a:avLst/>
          </a:prstGeom>
        </p:spPr>
      </p:pic>
      <p:pic>
        <p:nvPicPr>
          <p:cNvPr id="23" name="Graphic 22" descr="Car">
            <a:extLst>
              <a:ext uri="{FF2B5EF4-FFF2-40B4-BE49-F238E27FC236}">
                <a16:creationId xmlns:a16="http://schemas.microsoft.com/office/drawing/2014/main" id="{4D6C8A1A-44B8-4614-A523-2ECD9855D9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1946387" y="3036175"/>
            <a:ext cx="511175" cy="660402"/>
          </a:xfrm>
          <a:prstGeom prst="rect">
            <a:avLst/>
          </a:prstGeom>
        </p:spPr>
      </p:pic>
      <p:pic>
        <p:nvPicPr>
          <p:cNvPr id="24" name="Graphic 23" descr="Car">
            <a:extLst>
              <a:ext uri="{FF2B5EF4-FFF2-40B4-BE49-F238E27FC236}">
                <a16:creationId xmlns:a16="http://schemas.microsoft.com/office/drawing/2014/main" id="{B2210EC6-001C-46EC-B196-04D4E0B846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6200000" flipH="1">
            <a:off x="1505187" y="2629667"/>
            <a:ext cx="496940" cy="593724"/>
          </a:xfrm>
          <a:prstGeom prst="rect">
            <a:avLst/>
          </a:prstGeom>
        </p:spPr>
      </p:pic>
      <p:pic>
        <p:nvPicPr>
          <p:cNvPr id="25" name="Graphic 24" descr="Car">
            <a:extLst>
              <a:ext uri="{FF2B5EF4-FFF2-40B4-BE49-F238E27FC236}">
                <a16:creationId xmlns:a16="http://schemas.microsoft.com/office/drawing/2014/main" id="{BF7A2ECF-C2DE-4BC7-A570-5B6AED9D4A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6200000">
            <a:off x="1465888" y="3438968"/>
            <a:ext cx="578727" cy="660399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7234A6E7-2084-487B-9C03-CF13C202F85F}"/>
              </a:ext>
            </a:extLst>
          </p:cNvPr>
          <p:cNvGrpSpPr/>
          <p:nvPr/>
        </p:nvGrpSpPr>
        <p:grpSpPr>
          <a:xfrm>
            <a:off x="6228184" y="2681885"/>
            <a:ext cx="2833374" cy="2760942"/>
            <a:chOff x="424813" y="2453285"/>
            <a:chExt cx="2833374" cy="2760942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ED9563A4-2129-4E5A-8A2A-C3EEEA0870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7428"/>
            <a:stretch/>
          </p:blipFill>
          <p:spPr>
            <a:xfrm>
              <a:off x="424813" y="2453285"/>
              <a:ext cx="1416687" cy="1380471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A075562B-CC00-4D60-86CF-B8551BA86A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7428"/>
            <a:stretch/>
          </p:blipFill>
          <p:spPr>
            <a:xfrm>
              <a:off x="1841500" y="2453285"/>
              <a:ext cx="1416687" cy="1380471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B1127145-8100-4A96-A191-703C38EE00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7428"/>
            <a:stretch/>
          </p:blipFill>
          <p:spPr>
            <a:xfrm>
              <a:off x="1841500" y="3833756"/>
              <a:ext cx="1416687" cy="1380471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E7220F9D-680E-4B84-A36B-43F7CAD857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7428"/>
            <a:stretch/>
          </p:blipFill>
          <p:spPr>
            <a:xfrm>
              <a:off x="424813" y="3833756"/>
              <a:ext cx="1416687" cy="1380471"/>
            </a:xfrm>
            <a:prstGeom prst="rect">
              <a:avLst/>
            </a:prstGeom>
          </p:spPr>
        </p:pic>
      </p:grpSp>
      <p:pic>
        <p:nvPicPr>
          <p:cNvPr id="31" name="Graphic 30" descr="Car">
            <a:extLst>
              <a:ext uri="{FF2B5EF4-FFF2-40B4-BE49-F238E27FC236}">
                <a16:creationId xmlns:a16="http://schemas.microsoft.com/office/drawing/2014/main" id="{CAC20428-17C5-4EF2-B6BF-D529CD8E93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28187" y="4394200"/>
            <a:ext cx="584837" cy="723900"/>
          </a:xfrm>
          <a:prstGeom prst="rect">
            <a:avLst/>
          </a:prstGeom>
        </p:spPr>
      </p:pic>
      <p:pic>
        <p:nvPicPr>
          <p:cNvPr id="32" name="Graphic 31" descr="Car">
            <a:extLst>
              <a:ext uri="{FF2B5EF4-FFF2-40B4-BE49-F238E27FC236}">
                <a16:creationId xmlns:a16="http://schemas.microsoft.com/office/drawing/2014/main" id="{F00404F0-DF3B-44DF-8151-CFE66BA990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7047975" y="4394200"/>
            <a:ext cx="511175" cy="723900"/>
          </a:xfrm>
          <a:prstGeom prst="rect">
            <a:avLst/>
          </a:prstGeom>
        </p:spPr>
      </p:pic>
      <p:pic>
        <p:nvPicPr>
          <p:cNvPr id="33" name="Graphic 32" descr="Car">
            <a:extLst>
              <a:ext uri="{FF2B5EF4-FFF2-40B4-BE49-F238E27FC236}">
                <a16:creationId xmlns:a16="http://schemas.microsoft.com/office/drawing/2014/main" id="{E117EA27-9B3B-471C-8595-8E7EF37C6C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6200000" flipH="1">
            <a:off x="6662655" y="3996836"/>
            <a:ext cx="488069" cy="644523"/>
          </a:xfrm>
          <a:prstGeom prst="rect">
            <a:avLst/>
          </a:prstGeom>
        </p:spPr>
      </p:pic>
      <p:pic>
        <p:nvPicPr>
          <p:cNvPr id="34" name="Graphic 33" descr="Car">
            <a:extLst>
              <a:ext uri="{FF2B5EF4-FFF2-40B4-BE49-F238E27FC236}">
                <a16:creationId xmlns:a16="http://schemas.microsoft.com/office/drawing/2014/main" id="{5D25FAB4-7960-43B4-BF9A-01504C9E12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6200000">
            <a:off x="6622086" y="4791514"/>
            <a:ext cx="578727" cy="723900"/>
          </a:xfrm>
          <a:prstGeom prst="rect">
            <a:avLst/>
          </a:prstGeom>
        </p:spPr>
      </p:pic>
      <p:pic>
        <p:nvPicPr>
          <p:cNvPr id="35" name="Graphic 34" descr="Car">
            <a:extLst>
              <a:ext uri="{FF2B5EF4-FFF2-40B4-BE49-F238E27FC236}">
                <a16:creationId xmlns:a16="http://schemas.microsoft.com/office/drawing/2014/main" id="{9F302D6D-B9AA-4819-A6A9-8F391A8EEF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67095" y="3111500"/>
            <a:ext cx="607062" cy="558800"/>
          </a:xfrm>
          <a:prstGeom prst="rect">
            <a:avLst/>
          </a:prstGeom>
        </p:spPr>
      </p:pic>
      <p:pic>
        <p:nvPicPr>
          <p:cNvPr id="36" name="Graphic 35" descr="Car">
            <a:extLst>
              <a:ext uri="{FF2B5EF4-FFF2-40B4-BE49-F238E27FC236}">
                <a16:creationId xmlns:a16="http://schemas.microsoft.com/office/drawing/2014/main" id="{D4B3B0FF-AD1C-4F75-ABF5-21FE744107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8517996" y="3048003"/>
            <a:ext cx="543562" cy="622301"/>
          </a:xfrm>
          <a:prstGeom prst="rect">
            <a:avLst/>
          </a:prstGeom>
        </p:spPr>
      </p:pic>
      <p:pic>
        <p:nvPicPr>
          <p:cNvPr id="37" name="Graphic 36" descr="Car">
            <a:extLst>
              <a:ext uri="{FF2B5EF4-FFF2-40B4-BE49-F238E27FC236}">
                <a16:creationId xmlns:a16="http://schemas.microsoft.com/office/drawing/2014/main" id="{D2D2998C-DD55-4E8D-BAB3-82C44AFCFD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6200000" flipH="1">
            <a:off x="8076676" y="2678710"/>
            <a:ext cx="609599" cy="615950"/>
          </a:xfrm>
          <a:prstGeom prst="rect">
            <a:avLst/>
          </a:prstGeom>
        </p:spPr>
      </p:pic>
      <p:pic>
        <p:nvPicPr>
          <p:cNvPr id="38" name="Graphic 37" descr="Car">
            <a:extLst>
              <a:ext uri="{FF2B5EF4-FFF2-40B4-BE49-F238E27FC236}">
                <a16:creationId xmlns:a16="http://schemas.microsoft.com/office/drawing/2014/main" id="{BD56DFF8-E16D-44B3-BEFB-FA95372BAC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6200000">
            <a:off x="8088609" y="3528191"/>
            <a:ext cx="531759" cy="561976"/>
          </a:xfrm>
          <a:prstGeom prst="rect">
            <a:avLst/>
          </a:prstGeom>
        </p:spPr>
      </p:pic>
      <p:pic>
        <p:nvPicPr>
          <p:cNvPr id="39" name="Graphic 38" descr="Car">
            <a:extLst>
              <a:ext uri="{FF2B5EF4-FFF2-40B4-BE49-F238E27FC236}">
                <a16:creationId xmlns:a16="http://schemas.microsoft.com/office/drawing/2014/main" id="{0B95D786-EA3D-4152-94D6-223CE142D4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75987" y="4470402"/>
            <a:ext cx="584837" cy="584201"/>
          </a:xfrm>
          <a:prstGeom prst="rect">
            <a:avLst/>
          </a:prstGeom>
        </p:spPr>
      </p:pic>
      <p:pic>
        <p:nvPicPr>
          <p:cNvPr id="40" name="Graphic 39" descr="Car">
            <a:extLst>
              <a:ext uri="{FF2B5EF4-FFF2-40B4-BE49-F238E27FC236}">
                <a16:creationId xmlns:a16="http://schemas.microsoft.com/office/drawing/2014/main" id="{72A93A6A-499C-4ED9-B036-C4EA4C882A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8550387" y="4433175"/>
            <a:ext cx="511175" cy="660402"/>
          </a:xfrm>
          <a:prstGeom prst="rect">
            <a:avLst/>
          </a:prstGeom>
        </p:spPr>
      </p:pic>
      <p:pic>
        <p:nvPicPr>
          <p:cNvPr id="41" name="Graphic 40" descr="Car">
            <a:extLst>
              <a:ext uri="{FF2B5EF4-FFF2-40B4-BE49-F238E27FC236}">
                <a16:creationId xmlns:a16="http://schemas.microsoft.com/office/drawing/2014/main" id="{D152622B-EAC1-4F10-8043-C41B8495EE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6200000" flipH="1">
            <a:off x="8109187" y="4026667"/>
            <a:ext cx="496940" cy="593724"/>
          </a:xfrm>
          <a:prstGeom prst="rect">
            <a:avLst/>
          </a:prstGeom>
        </p:spPr>
      </p:pic>
      <p:pic>
        <p:nvPicPr>
          <p:cNvPr id="42" name="Graphic 41" descr="Car">
            <a:extLst>
              <a:ext uri="{FF2B5EF4-FFF2-40B4-BE49-F238E27FC236}">
                <a16:creationId xmlns:a16="http://schemas.microsoft.com/office/drawing/2014/main" id="{9EEA6311-A7C0-4F18-96C3-EA56AAAF55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6200000">
            <a:off x="8069888" y="4835968"/>
            <a:ext cx="578727" cy="660399"/>
          </a:xfrm>
          <a:prstGeom prst="rect">
            <a:avLst/>
          </a:prstGeom>
        </p:spPr>
      </p:pic>
      <p:pic>
        <p:nvPicPr>
          <p:cNvPr id="43" name="Graphic 42" descr="Car">
            <a:extLst>
              <a:ext uri="{FF2B5EF4-FFF2-40B4-BE49-F238E27FC236}">
                <a16:creationId xmlns:a16="http://schemas.microsoft.com/office/drawing/2014/main" id="{FB7A8D99-A5CF-4F37-9A3B-E5994FAC99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7089887" y="3036175"/>
            <a:ext cx="511175" cy="660402"/>
          </a:xfrm>
          <a:prstGeom prst="rect">
            <a:avLst/>
          </a:prstGeom>
        </p:spPr>
      </p:pic>
      <p:pic>
        <p:nvPicPr>
          <p:cNvPr id="44" name="Graphic 43" descr="Car">
            <a:extLst>
              <a:ext uri="{FF2B5EF4-FFF2-40B4-BE49-F238E27FC236}">
                <a16:creationId xmlns:a16="http://schemas.microsoft.com/office/drawing/2014/main" id="{1D326735-5B1E-4816-9047-36EA7A0E68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6200000" flipH="1">
            <a:off x="6648687" y="2629667"/>
            <a:ext cx="496940" cy="593724"/>
          </a:xfrm>
          <a:prstGeom prst="rect">
            <a:avLst/>
          </a:prstGeom>
        </p:spPr>
      </p:pic>
      <p:pic>
        <p:nvPicPr>
          <p:cNvPr id="45" name="Graphic 44" descr="Car">
            <a:extLst>
              <a:ext uri="{FF2B5EF4-FFF2-40B4-BE49-F238E27FC236}">
                <a16:creationId xmlns:a16="http://schemas.microsoft.com/office/drawing/2014/main" id="{F8C9DCB5-3243-44E6-A620-01148C1448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6200000">
            <a:off x="6609388" y="3438968"/>
            <a:ext cx="578727" cy="660399"/>
          </a:xfrm>
          <a:prstGeom prst="rect">
            <a:avLst/>
          </a:prstGeom>
        </p:spPr>
      </p:pic>
      <p:sp>
        <p:nvSpPr>
          <p:cNvPr id="46" name="Explosion: 14 Points 45">
            <a:extLst>
              <a:ext uri="{FF2B5EF4-FFF2-40B4-BE49-F238E27FC236}">
                <a16:creationId xmlns:a16="http://schemas.microsoft.com/office/drawing/2014/main" id="{7553BF49-3E5D-4A9D-9F0B-D3C960B8A3E0}"/>
              </a:ext>
            </a:extLst>
          </p:cNvPr>
          <p:cNvSpPr/>
          <p:nvPr/>
        </p:nvSpPr>
        <p:spPr>
          <a:xfrm>
            <a:off x="1496170" y="3047999"/>
            <a:ext cx="589281" cy="609600"/>
          </a:xfrm>
          <a:prstGeom prst="irregularSeal2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Explosion: 14 Points 46">
            <a:extLst>
              <a:ext uri="{FF2B5EF4-FFF2-40B4-BE49-F238E27FC236}">
                <a16:creationId xmlns:a16="http://schemas.microsoft.com/office/drawing/2014/main" id="{D36B1C76-CB88-4E68-B6EC-7599BCEBBA98}"/>
              </a:ext>
            </a:extLst>
          </p:cNvPr>
          <p:cNvSpPr/>
          <p:nvPr/>
        </p:nvSpPr>
        <p:spPr>
          <a:xfrm>
            <a:off x="2982071" y="3086100"/>
            <a:ext cx="589281" cy="609600"/>
          </a:xfrm>
          <a:prstGeom prst="irregularSeal2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Explosion: 14 Points 47">
            <a:extLst>
              <a:ext uri="{FF2B5EF4-FFF2-40B4-BE49-F238E27FC236}">
                <a16:creationId xmlns:a16="http://schemas.microsoft.com/office/drawing/2014/main" id="{29275C23-4525-4798-95DB-AB7C9613B621}"/>
              </a:ext>
            </a:extLst>
          </p:cNvPr>
          <p:cNvSpPr/>
          <p:nvPr/>
        </p:nvSpPr>
        <p:spPr>
          <a:xfrm>
            <a:off x="2982071" y="4407775"/>
            <a:ext cx="589281" cy="609600"/>
          </a:xfrm>
          <a:prstGeom prst="irregularSeal2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Explosion: 14 Points 48">
            <a:extLst>
              <a:ext uri="{FF2B5EF4-FFF2-40B4-BE49-F238E27FC236}">
                <a16:creationId xmlns:a16="http://schemas.microsoft.com/office/drawing/2014/main" id="{4AE581AF-1CDC-4BCC-B3C7-E64CD90D42E7}"/>
              </a:ext>
            </a:extLst>
          </p:cNvPr>
          <p:cNvSpPr/>
          <p:nvPr/>
        </p:nvSpPr>
        <p:spPr>
          <a:xfrm>
            <a:off x="1496170" y="4394200"/>
            <a:ext cx="589281" cy="609600"/>
          </a:xfrm>
          <a:prstGeom prst="irregularSeal2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EEB73A14-2154-46C9-B917-DFDCC8398D04}"/>
              </a:ext>
            </a:extLst>
          </p:cNvPr>
          <p:cNvSpPr/>
          <p:nvPr/>
        </p:nvSpPr>
        <p:spPr>
          <a:xfrm>
            <a:off x="5124871" y="1127940"/>
            <a:ext cx="4453561" cy="138499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What if we keep one lane always free in whole road-network to begin with?</a:t>
            </a:r>
          </a:p>
        </p:txBody>
      </p:sp>
      <p:sp>
        <p:nvSpPr>
          <p:cNvPr id="51" name="Footer Placeholder 4">
            <a:extLst>
              <a:ext uri="{FF2B5EF4-FFF2-40B4-BE49-F238E27FC236}">
                <a16:creationId xmlns:a16="http://schemas.microsoft.com/office/drawing/2014/main" id="{EF3F4501-F1A6-2A42-9E86-8FE141D2D2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8866" y="6401580"/>
            <a:ext cx="1483319" cy="365125"/>
          </a:xfrm>
        </p:spPr>
        <p:txBody>
          <a:bodyPr/>
          <a:lstStyle/>
          <a:p>
            <a:r>
              <a:rPr lang="en-US" dirty="0"/>
              <a:t>BINDU| NOCS 2019</a:t>
            </a:r>
          </a:p>
        </p:txBody>
      </p:sp>
    </p:spTree>
    <p:extLst>
      <p:ext uri="{BB962C8B-B14F-4D97-AF65-F5344CB8AC3E}">
        <p14:creationId xmlns:p14="http://schemas.microsoft.com/office/powerpoint/2010/main" val="1294692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69 -0.00208 L -0.13945 -0.00208 " pathEditMode="relative" rAng="0" ptsTypes="AA">
                                      <p:cBhvr>
                                        <p:cTn id="128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21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137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8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73 0.00486 L 0.00273 -0.05949 L -0.04154 -0.05949 " pathEditMode="relative" rAng="0" ptsTypes="AAA">
                                      <p:cBhvr>
                                        <p:cTn id="139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14" y="-321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95 -0.00092 L 0.00195 -0.0787 " pathEditMode="relative" rAng="0" ptsTypes="AA">
                                      <p:cBhvr>
                                        <p:cTn id="143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88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147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48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586 -0.00139 L 0.04648 -0.00139 L 0.04648 -0.07361 " pathEditMode="relative" rAng="0" ptsTypes="AAA">
                                      <p:cBhvr>
                                        <p:cTn id="149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17" y="-36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6 -0.00023 L -0.13164 -0.00023 " pathEditMode="relative" rAng="0" ptsTypes="AA">
                                      <p:cBhvr>
                                        <p:cTn id="153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71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47" grpId="0" animBg="1"/>
      <p:bldP spid="48" grpId="0" animBg="1"/>
      <p:bldP spid="49" grpId="0" animBg="1"/>
      <p:bldP spid="5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08A51B-5D02-4F09-9022-FC934DEE5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56EF8C-491A-4771-9FFC-1EB84925B3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>
                <a:solidFill>
                  <a:schemeClr val="tx1"/>
                </a:solidFill>
              </a:rPr>
              <a:t>Background: Deadlocks</a:t>
            </a:r>
          </a:p>
          <a:p>
            <a:r>
              <a:rPr lang="en-US" dirty="0">
                <a:solidFill>
                  <a:schemeClr val="tx1"/>
                </a:solidFill>
              </a:rPr>
              <a:t>Current Solutions</a:t>
            </a:r>
          </a:p>
          <a:p>
            <a:r>
              <a:rPr lang="en-US" b="1" dirty="0">
                <a:solidFill>
                  <a:srgbClr val="C00000"/>
                </a:solidFill>
              </a:rPr>
              <a:t>BINDU</a:t>
            </a:r>
          </a:p>
          <a:p>
            <a:pPr lvl="1"/>
            <a:r>
              <a:rPr lang="en-US" sz="2500" dirty="0">
                <a:solidFill>
                  <a:schemeClr val="tx1"/>
                </a:solidFill>
              </a:rPr>
              <a:t>Concept</a:t>
            </a:r>
          </a:p>
          <a:p>
            <a:pPr lvl="1"/>
            <a:r>
              <a:rPr lang="en-US" sz="2500" b="1" dirty="0">
                <a:solidFill>
                  <a:srgbClr val="C00000"/>
                </a:solidFill>
              </a:rPr>
              <a:t>Definitions</a:t>
            </a:r>
          </a:p>
          <a:p>
            <a:pPr lvl="1"/>
            <a:r>
              <a:rPr lang="en-US" sz="2500" dirty="0">
                <a:solidFill>
                  <a:schemeClr val="bg1">
                    <a:lumMod val="65000"/>
                  </a:schemeClr>
                </a:solidFill>
              </a:rPr>
              <a:t>Walk-through</a:t>
            </a:r>
          </a:p>
          <a:p>
            <a:pPr lvl="1"/>
            <a:r>
              <a:rPr lang="en-US" sz="2500" dirty="0">
                <a:solidFill>
                  <a:schemeClr val="bg1">
                    <a:lumMod val="65000"/>
                  </a:schemeClr>
                </a:solidFill>
              </a:rPr>
              <a:t>Router </a:t>
            </a:r>
            <a:r>
              <a:rPr lang="en-US" sz="2500" dirty="0" err="1">
                <a:solidFill>
                  <a:schemeClr val="bg1">
                    <a:lumMod val="65000"/>
                  </a:schemeClr>
                </a:solidFill>
              </a:rPr>
              <a:t>microarch</a:t>
            </a:r>
            <a:endParaRPr lang="en-US" sz="25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Evaluations</a:t>
            </a:r>
          </a:p>
          <a:p>
            <a:pPr lvl="1"/>
            <a:r>
              <a:rPr lang="en-US" sz="2200" dirty="0">
                <a:solidFill>
                  <a:schemeClr val="bg1">
                    <a:lumMod val="65000"/>
                  </a:schemeClr>
                </a:solidFill>
              </a:rPr>
              <a:t>Methodology</a:t>
            </a:r>
          </a:p>
          <a:p>
            <a:pPr lvl="1"/>
            <a:r>
              <a:rPr lang="en-US" sz="2200" dirty="0">
                <a:solidFill>
                  <a:schemeClr val="bg1">
                    <a:lumMod val="65000"/>
                  </a:schemeClr>
                </a:solidFill>
              </a:rPr>
              <a:t>Results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Conclusion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2EF12F-9B2A-41BC-B312-C00C9F686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BINDU| NOCS 2019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7DC578-4547-4010-96EE-2A800A43D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D0697-F66A-EE4C-B4D3-9802540BCCA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2194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356589-D192-0F41-A474-540B4549EA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CC7F92-ACD2-424F-8F79-FDB465EC4B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Bindu</a:t>
            </a:r>
          </a:p>
          <a:p>
            <a:endParaRPr lang="en-US" dirty="0"/>
          </a:p>
          <a:p>
            <a:r>
              <a:rPr lang="en-US" dirty="0"/>
              <a:t>Bindu movement</a:t>
            </a:r>
          </a:p>
          <a:p>
            <a:endParaRPr lang="en-US" dirty="0"/>
          </a:p>
          <a:p>
            <a:r>
              <a:rPr lang="en-US" dirty="0"/>
              <a:t>Blocked packet</a:t>
            </a:r>
          </a:p>
          <a:p>
            <a:endParaRPr lang="en-US" dirty="0"/>
          </a:p>
          <a:p>
            <a:r>
              <a:rPr lang="en-US" dirty="0"/>
              <a:t>Unblocked packet</a:t>
            </a:r>
          </a:p>
          <a:p>
            <a:endParaRPr lang="en-US" dirty="0"/>
          </a:p>
          <a:p>
            <a:r>
              <a:rPr lang="en-US" dirty="0"/>
              <a:t>Empty slot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5A70E2-4E59-DB45-8609-0420593271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D0697-F66A-EE4C-B4D3-9802540BCCA0}" type="slidenum">
              <a:rPr lang="en-US" smtClean="0"/>
              <a:t>14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11115770-5469-C74D-905F-ADDB9C3697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8866" y="6401580"/>
            <a:ext cx="1483319" cy="365125"/>
          </a:xfrm>
        </p:spPr>
        <p:txBody>
          <a:bodyPr/>
          <a:lstStyle/>
          <a:p>
            <a:r>
              <a:rPr lang="en-US" dirty="0"/>
              <a:t>BINDU| NOCS 2019</a:t>
            </a:r>
          </a:p>
        </p:txBody>
      </p:sp>
    </p:spTree>
    <p:extLst>
      <p:ext uri="{BB962C8B-B14F-4D97-AF65-F5344CB8AC3E}">
        <p14:creationId xmlns:p14="http://schemas.microsoft.com/office/powerpoint/2010/main" val="3880659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08A51B-5D02-4F09-9022-FC934DEE5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56EF8C-491A-4771-9FFC-1EB84925B3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>
                <a:solidFill>
                  <a:schemeClr val="tx1"/>
                </a:solidFill>
              </a:rPr>
              <a:t>Background: Deadlocks</a:t>
            </a:r>
          </a:p>
          <a:p>
            <a:r>
              <a:rPr lang="en-US" dirty="0">
                <a:solidFill>
                  <a:schemeClr val="tx1"/>
                </a:solidFill>
              </a:rPr>
              <a:t>Current Solutions</a:t>
            </a:r>
          </a:p>
          <a:p>
            <a:r>
              <a:rPr lang="en-US" b="1" dirty="0">
                <a:solidFill>
                  <a:srgbClr val="C00000"/>
                </a:solidFill>
              </a:rPr>
              <a:t>BINDU</a:t>
            </a:r>
          </a:p>
          <a:p>
            <a:pPr lvl="1"/>
            <a:r>
              <a:rPr lang="en-US" sz="2700" dirty="0">
                <a:solidFill>
                  <a:schemeClr val="tx1"/>
                </a:solidFill>
              </a:rPr>
              <a:t>Concept</a:t>
            </a:r>
          </a:p>
          <a:p>
            <a:pPr lvl="1"/>
            <a:r>
              <a:rPr lang="en-US" sz="2700" dirty="0">
                <a:solidFill>
                  <a:schemeClr val="tx1"/>
                </a:solidFill>
              </a:rPr>
              <a:t>Definition</a:t>
            </a:r>
          </a:p>
          <a:p>
            <a:pPr lvl="1"/>
            <a:r>
              <a:rPr lang="en-US" sz="2700" b="1" dirty="0">
                <a:solidFill>
                  <a:srgbClr val="C00000"/>
                </a:solidFill>
              </a:rPr>
              <a:t>Walk-through</a:t>
            </a:r>
          </a:p>
          <a:p>
            <a:pPr lvl="1"/>
            <a:r>
              <a:rPr lang="en-US" sz="2700" dirty="0">
                <a:solidFill>
                  <a:schemeClr val="bg1">
                    <a:lumMod val="65000"/>
                  </a:schemeClr>
                </a:solidFill>
              </a:rPr>
              <a:t>Deadlock freedom proof</a:t>
            </a:r>
          </a:p>
          <a:p>
            <a:pPr lvl="1"/>
            <a:r>
              <a:rPr lang="en-US" sz="2700" dirty="0">
                <a:solidFill>
                  <a:schemeClr val="bg1">
                    <a:lumMod val="65000"/>
                  </a:schemeClr>
                </a:solidFill>
              </a:rPr>
              <a:t>Router </a:t>
            </a:r>
            <a:r>
              <a:rPr lang="en-US" sz="2700" dirty="0" err="1">
                <a:solidFill>
                  <a:schemeClr val="bg1">
                    <a:lumMod val="65000"/>
                  </a:schemeClr>
                </a:solidFill>
              </a:rPr>
              <a:t>microarch</a:t>
            </a:r>
            <a:endParaRPr lang="en-US" sz="27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Evaluations</a:t>
            </a:r>
          </a:p>
          <a:p>
            <a:pPr lvl="1"/>
            <a:r>
              <a:rPr lang="en-US" sz="2700" dirty="0">
                <a:solidFill>
                  <a:schemeClr val="bg1">
                    <a:lumMod val="65000"/>
                  </a:schemeClr>
                </a:solidFill>
              </a:rPr>
              <a:t>Methodology</a:t>
            </a:r>
          </a:p>
          <a:p>
            <a:pPr lvl="1"/>
            <a:r>
              <a:rPr lang="en-US" sz="2700" dirty="0">
                <a:solidFill>
                  <a:schemeClr val="bg1">
                    <a:lumMod val="65000"/>
                  </a:schemeClr>
                </a:solidFill>
              </a:rPr>
              <a:t>Results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Conclusion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2EF12F-9B2A-41BC-B312-C00C9F686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BINDU| NOCS 2019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7DC578-4547-4010-96EE-2A800A43D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D0697-F66A-EE4C-B4D3-9802540BCCA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6968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6F08CE-86ED-3E41-948B-0BC4B3618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BINDU: Walk-through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66719F-DA78-2B42-8FF2-F65ED30B56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BINDU| NOCS 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A4E1E1-40AB-F549-930E-0DB833796D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D0697-F66A-EE4C-B4D3-9802540BCCA0}" type="slidenum">
              <a:rPr lang="en-US" smtClean="0"/>
              <a:t>16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4B9EF0E-A605-634A-95DA-A9D3A0FF96B4}"/>
              </a:ext>
            </a:extLst>
          </p:cNvPr>
          <p:cNvGrpSpPr/>
          <p:nvPr/>
        </p:nvGrpSpPr>
        <p:grpSpPr>
          <a:xfrm>
            <a:off x="2624755" y="1200673"/>
            <a:ext cx="4628717" cy="3906778"/>
            <a:chOff x="803991" y="1432138"/>
            <a:chExt cx="5704431" cy="4814713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87C55F71-C074-9540-A77C-6156F020E46E}"/>
                </a:ext>
              </a:extLst>
            </p:cNvPr>
            <p:cNvGrpSpPr/>
            <p:nvPr/>
          </p:nvGrpSpPr>
          <p:grpSpPr>
            <a:xfrm>
              <a:off x="808031" y="1441969"/>
              <a:ext cx="920006" cy="864643"/>
              <a:chOff x="7654967" y="2625306"/>
              <a:chExt cx="1798612" cy="1690377"/>
            </a:xfrm>
          </p:grpSpPr>
          <p:grpSp>
            <p:nvGrpSpPr>
              <p:cNvPr id="227" name="Group 226">
                <a:extLst>
                  <a:ext uri="{FF2B5EF4-FFF2-40B4-BE49-F238E27FC236}">
                    <a16:creationId xmlns:a16="http://schemas.microsoft.com/office/drawing/2014/main" id="{687B534F-8757-7E42-AAC3-713F38B6BBD8}"/>
                  </a:ext>
                </a:extLst>
              </p:cNvPr>
              <p:cNvGrpSpPr/>
              <p:nvPr/>
            </p:nvGrpSpPr>
            <p:grpSpPr>
              <a:xfrm>
                <a:off x="7654967" y="2625306"/>
                <a:ext cx="1798612" cy="1690377"/>
                <a:chOff x="5275729" y="1913324"/>
                <a:chExt cx="2404876" cy="2210057"/>
              </a:xfrm>
            </p:grpSpPr>
            <p:sp>
              <p:nvSpPr>
                <p:cNvPr id="229" name="Rectangle 228">
                  <a:extLst>
                    <a:ext uri="{FF2B5EF4-FFF2-40B4-BE49-F238E27FC236}">
                      <a16:creationId xmlns:a16="http://schemas.microsoft.com/office/drawing/2014/main" id="{6444153F-AB05-5F41-B62C-CD9B43853FD0}"/>
                    </a:ext>
                  </a:extLst>
                </p:cNvPr>
                <p:cNvSpPr/>
                <p:nvPr/>
              </p:nvSpPr>
              <p:spPr>
                <a:xfrm>
                  <a:off x="5275729" y="1913324"/>
                  <a:ext cx="2395071" cy="2209944"/>
                </a:xfrm>
                <a:prstGeom prst="rect">
                  <a:avLst/>
                </a:prstGeom>
                <a:solidFill>
                  <a:srgbClr val="92D050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0" name="Rectangle 229">
                  <a:extLst>
                    <a:ext uri="{FF2B5EF4-FFF2-40B4-BE49-F238E27FC236}">
                      <a16:creationId xmlns:a16="http://schemas.microsoft.com/office/drawing/2014/main" id="{A9B00EB7-5969-B144-BB18-918DC41FF97F}"/>
                    </a:ext>
                  </a:extLst>
                </p:cNvPr>
                <p:cNvSpPr/>
                <p:nvPr/>
              </p:nvSpPr>
              <p:spPr>
                <a:xfrm>
                  <a:off x="6169906" y="2727285"/>
                  <a:ext cx="687057" cy="633008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31" name="Rectangle 230">
                  <a:extLst>
                    <a:ext uri="{FF2B5EF4-FFF2-40B4-BE49-F238E27FC236}">
                      <a16:creationId xmlns:a16="http://schemas.microsoft.com/office/drawing/2014/main" id="{6BAFEC67-2223-5641-9108-C958210B135A}"/>
                    </a:ext>
                  </a:extLst>
                </p:cNvPr>
                <p:cNvSpPr/>
                <p:nvPr/>
              </p:nvSpPr>
              <p:spPr>
                <a:xfrm>
                  <a:off x="5280416" y="2804290"/>
                  <a:ext cx="343627" cy="478996"/>
                </a:xfrm>
                <a:prstGeom prst="rect">
                  <a:avLst/>
                </a:prstGeom>
              </p:spPr>
              <p:style>
                <a:lnRef idx="1">
                  <a:schemeClr val="accent6"/>
                </a:lnRef>
                <a:fillRef idx="3">
                  <a:schemeClr val="accent6"/>
                </a:fillRef>
                <a:effectRef idx="2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2" name="Rectangle 231">
                  <a:extLst>
                    <a:ext uri="{FF2B5EF4-FFF2-40B4-BE49-F238E27FC236}">
                      <a16:creationId xmlns:a16="http://schemas.microsoft.com/office/drawing/2014/main" id="{7F0B6A77-C4C9-FB46-ABD4-B47DD220B9EF}"/>
                    </a:ext>
                  </a:extLst>
                </p:cNvPr>
                <p:cNvSpPr/>
                <p:nvPr/>
              </p:nvSpPr>
              <p:spPr>
                <a:xfrm rot="16200000">
                  <a:off x="6341622" y="1853430"/>
                  <a:ext cx="343627" cy="473953"/>
                </a:xfrm>
                <a:prstGeom prst="rect">
                  <a:avLst/>
                </a:prstGeom>
              </p:spPr>
              <p:style>
                <a:lnRef idx="1">
                  <a:schemeClr val="accent6"/>
                </a:lnRef>
                <a:fillRef idx="3">
                  <a:schemeClr val="accent6"/>
                </a:fillRef>
                <a:effectRef idx="2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3" name="Rectangle 232">
                  <a:extLst>
                    <a:ext uri="{FF2B5EF4-FFF2-40B4-BE49-F238E27FC236}">
                      <a16:creationId xmlns:a16="http://schemas.microsoft.com/office/drawing/2014/main" id="{F20D3E7E-025E-6342-BBA5-E1C3AFD4AA07}"/>
                    </a:ext>
                  </a:extLst>
                </p:cNvPr>
                <p:cNvSpPr/>
                <p:nvPr/>
              </p:nvSpPr>
              <p:spPr>
                <a:xfrm rot="5400000">
                  <a:off x="6358228" y="3719185"/>
                  <a:ext cx="310414" cy="497977"/>
                </a:xfrm>
                <a:prstGeom prst="rect">
                  <a:avLst/>
                </a:prstGeom>
              </p:spPr>
              <p:style>
                <a:lnRef idx="1">
                  <a:schemeClr val="accent6"/>
                </a:lnRef>
                <a:fillRef idx="3">
                  <a:schemeClr val="accent6"/>
                </a:fillRef>
                <a:effectRef idx="2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4" name="Rectangle 233">
                  <a:extLst>
                    <a:ext uri="{FF2B5EF4-FFF2-40B4-BE49-F238E27FC236}">
                      <a16:creationId xmlns:a16="http://schemas.microsoft.com/office/drawing/2014/main" id="{166BA467-0D82-874C-B225-0C776552D84A}"/>
                    </a:ext>
                  </a:extLst>
                </p:cNvPr>
                <p:cNvSpPr/>
                <p:nvPr/>
              </p:nvSpPr>
              <p:spPr>
                <a:xfrm>
                  <a:off x="7336978" y="2804291"/>
                  <a:ext cx="343627" cy="478996"/>
                </a:xfrm>
                <a:prstGeom prst="rect">
                  <a:avLst/>
                </a:prstGeom>
              </p:spPr>
              <p:style>
                <a:lnRef idx="1">
                  <a:schemeClr val="accent6"/>
                </a:lnRef>
                <a:fillRef idx="3">
                  <a:schemeClr val="accent6"/>
                </a:fillRef>
                <a:effectRef idx="2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35" name="Straight Arrow Connector 234">
                  <a:extLst>
                    <a:ext uri="{FF2B5EF4-FFF2-40B4-BE49-F238E27FC236}">
                      <a16:creationId xmlns:a16="http://schemas.microsoft.com/office/drawing/2014/main" id="{79F6C8EC-E4F7-CB49-996B-029321D315A9}"/>
                    </a:ext>
                  </a:extLst>
                </p:cNvPr>
                <p:cNvCxnSpPr>
                  <a:cxnSpLocks/>
                  <a:stCxn id="231" idx="3"/>
                  <a:endCxn id="230" idx="1"/>
                </p:cNvCxnSpPr>
                <p:nvPr/>
              </p:nvCxnSpPr>
              <p:spPr>
                <a:xfrm>
                  <a:off x="5624043" y="3043788"/>
                  <a:ext cx="545863" cy="1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36" name="Straight Arrow Connector 235">
                  <a:extLst>
                    <a:ext uri="{FF2B5EF4-FFF2-40B4-BE49-F238E27FC236}">
                      <a16:creationId xmlns:a16="http://schemas.microsoft.com/office/drawing/2014/main" id="{BA15C368-7093-E04D-84B1-0B8858613DBC}"/>
                    </a:ext>
                  </a:extLst>
                </p:cNvPr>
                <p:cNvCxnSpPr>
                  <a:cxnSpLocks/>
                  <a:stCxn id="234" idx="1"/>
                  <a:endCxn id="230" idx="3"/>
                </p:cNvCxnSpPr>
                <p:nvPr/>
              </p:nvCxnSpPr>
              <p:spPr>
                <a:xfrm flipH="1">
                  <a:off x="6856963" y="3043789"/>
                  <a:ext cx="480015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37" name="Straight Arrow Connector 236">
                  <a:extLst>
                    <a:ext uri="{FF2B5EF4-FFF2-40B4-BE49-F238E27FC236}">
                      <a16:creationId xmlns:a16="http://schemas.microsoft.com/office/drawing/2014/main" id="{49B7FCE4-60BD-5D47-B137-521F35F9F6EC}"/>
                    </a:ext>
                  </a:extLst>
                </p:cNvPr>
                <p:cNvCxnSpPr>
                  <a:cxnSpLocks/>
                  <a:stCxn id="232" idx="1"/>
                  <a:endCxn id="230" idx="0"/>
                </p:cNvCxnSpPr>
                <p:nvPr/>
              </p:nvCxnSpPr>
              <p:spPr>
                <a:xfrm flipH="1">
                  <a:off x="6513435" y="2262220"/>
                  <a:ext cx="2" cy="465065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38" name="Straight Arrow Connector 237">
                  <a:extLst>
                    <a:ext uri="{FF2B5EF4-FFF2-40B4-BE49-F238E27FC236}">
                      <a16:creationId xmlns:a16="http://schemas.microsoft.com/office/drawing/2014/main" id="{2D2F746F-7012-954E-9481-D62E10258120}"/>
                    </a:ext>
                  </a:extLst>
                </p:cNvPr>
                <p:cNvCxnSpPr>
                  <a:cxnSpLocks/>
                  <a:stCxn id="233" idx="1"/>
                  <a:endCxn id="230" idx="2"/>
                </p:cNvCxnSpPr>
                <p:nvPr/>
              </p:nvCxnSpPr>
              <p:spPr>
                <a:xfrm flipH="1" flipV="1">
                  <a:off x="6513435" y="3360293"/>
                  <a:ext cx="1" cy="452673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228" name="Content Placeholder 58" descr="Close">
                <a:extLst>
                  <a:ext uri="{FF2B5EF4-FFF2-40B4-BE49-F238E27FC236}">
                    <a16:creationId xmlns:a16="http://schemas.microsoft.com/office/drawing/2014/main" id="{BEC23912-6E69-EB4E-831D-73D133B948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8303545" y="3222854"/>
                <a:ext cx="562547" cy="562547"/>
              </a:xfrm>
              <a:prstGeom prst="rect">
                <a:avLst/>
              </a:prstGeom>
            </p:spPr>
          </p:pic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7208551C-6044-CF44-906A-8A939B30B7A9}"/>
                </a:ext>
              </a:extLst>
            </p:cNvPr>
            <p:cNvGrpSpPr/>
            <p:nvPr/>
          </p:nvGrpSpPr>
          <p:grpSpPr>
            <a:xfrm>
              <a:off x="2411473" y="1441970"/>
              <a:ext cx="920006" cy="864643"/>
              <a:chOff x="7654967" y="2625306"/>
              <a:chExt cx="1798612" cy="1690377"/>
            </a:xfrm>
          </p:grpSpPr>
          <p:grpSp>
            <p:nvGrpSpPr>
              <p:cNvPr id="215" name="Group 214">
                <a:extLst>
                  <a:ext uri="{FF2B5EF4-FFF2-40B4-BE49-F238E27FC236}">
                    <a16:creationId xmlns:a16="http://schemas.microsoft.com/office/drawing/2014/main" id="{E604A231-7410-9B4E-A8AF-EE7572DAF870}"/>
                  </a:ext>
                </a:extLst>
              </p:cNvPr>
              <p:cNvGrpSpPr/>
              <p:nvPr/>
            </p:nvGrpSpPr>
            <p:grpSpPr>
              <a:xfrm>
                <a:off x="7654967" y="2625306"/>
                <a:ext cx="1798612" cy="1690377"/>
                <a:chOff x="5275729" y="1913324"/>
                <a:chExt cx="2404876" cy="2210057"/>
              </a:xfrm>
            </p:grpSpPr>
            <p:sp>
              <p:nvSpPr>
                <p:cNvPr id="217" name="Rectangle 216">
                  <a:extLst>
                    <a:ext uri="{FF2B5EF4-FFF2-40B4-BE49-F238E27FC236}">
                      <a16:creationId xmlns:a16="http://schemas.microsoft.com/office/drawing/2014/main" id="{CF458A46-BFF1-3643-A7EC-247548BEFA4D}"/>
                    </a:ext>
                  </a:extLst>
                </p:cNvPr>
                <p:cNvSpPr/>
                <p:nvPr/>
              </p:nvSpPr>
              <p:spPr>
                <a:xfrm>
                  <a:off x="5275729" y="1913324"/>
                  <a:ext cx="2395071" cy="2209944"/>
                </a:xfrm>
                <a:prstGeom prst="rect">
                  <a:avLst/>
                </a:prstGeom>
                <a:solidFill>
                  <a:srgbClr val="92D050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8" name="Rectangle 217">
                  <a:extLst>
                    <a:ext uri="{FF2B5EF4-FFF2-40B4-BE49-F238E27FC236}">
                      <a16:creationId xmlns:a16="http://schemas.microsoft.com/office/drawing/2014/main" id="{807D10FC-EEE4-2848-B55A-FC2C939C4836}"/>
                    </a:ext>
                  </a:extLst>
                </p:cNvPr>
                <p:cNvSpPr/>
                <p:nvPr/>
              </p:nvSpPr>
              <p:spPr>
                <a:xfrm>
                  <a:off x="6169906" y="2727285"/>
                  <a:ext cx="687057" cy="633008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19" name="Rectangle 218">
                  <a:extLst>
                    <a:ext uri="{FF2B5EF4-FFF2-40B4-BE49-F238E27FC236}">
                      <a16:creationId xmlns:a16="http://schemas.microsoft.com/office/drawing/2014/main" id="{7DDBDF6D-A0CA-CC45-9492-93C25EEDCAD5}"/>
                    </a:ext>
                  </a:extLst>
                </p:cNvPr>
                <p:cNvSpPr/>
                <p:nvPr/>
              </p:nvSpPr>
              <p:spPr>
                <a:xfrm>
                  <a:off x="5280416" y="2804290"/>
                  <a:ext cx="343627" cy="478996"/>
                </a:xfrm>
                <a:prstGeom prst="rect">
                  <a:avLst/>
                </a:prstGeom>
              </p:spPr>
              <p:style>
                <a:lnRef idx="1">
                  <a:schemeClr val="accent6"/>
                </a:lnRef>
                <a:fillRef idx="3">
                  <a:schemeClr val="accent6"/>
                </a:fillRef>
                <a:effectRef idx="2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0" name="Rectangle 219">
                  <a:extLst>
                    <a:ext uri="{FF2B5EF4-FFF2-40B4-BE49-F238E27FC236}">
                      <a16:creationId xmlns:a16="http://schemas.microsoft.com/office/drawing/2014/main" id="{9F9A8513-0E66-3248-B96A-B1F06D25F579}"/>
                    </a:ext>
                  </a:extLst>
                </p:cNvPr>
                <p:cNvSpPr/>
                <p:nvPr/>
              </p:nvSpPr>
              <p:spPr>
                <a:xfrm rot="16200000">
                  <a:off x="6341622" y="1853430"/>
                  <a:ext cx="343627" cy="473953"/>
                </a:xfrm>
                <a:prstGeom prst="rect">
                  <a:avLst/>
                </a:prstGeom>
              </p:spPr>
              <p:style>
                <a:lnRef idx="1">
                  <a:schemeClr val="accent6"/>
                </a:lnRef>
                <a:fillRef idx="3">
                  <a:schemeClr val="accent6"/>
                </a:fillRef>
                <a:effectRef idx="2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1" name="Rectangle 220">
                  <a:extLst>
                    <a:ext uri="{FF2B5EF4-FFF2-40B4-BE49-F238E27FC236}">
                      <a16:creationId xmlns:a16="http://schemas.microsoft.com/office/drawing/2014/main" id="{5B11798F-EE9E-FC46-BEFB-11F62AF63B81}"/>
                    </a:ext>
                  </a:extLst>
                </p:cNvPr>
                <p:cNvSpPr/>
                <p:nvPr/>
              </p:nvSpPr>
              <p:spPr>
                <a:xfrm rot="5400000">
                  <a:off x="6358228" y="3719185"/>
                  <a:ext cx="310414" cy="497977"/>
                </a:xfrm>
                <a:prstGeom prst="rect">
                  <a:avLst/>
                </a:prstGeom>
              </p:spPr>
              <p:style>
                <a:lnRef idx="1">
                  <a:schemeClr val="accent6"/>
                </a:lnRef>
                <a:fillRef idx="3">
                  <a:schemeClr val="accent6"/>
                </a:fillRef>
                <a:effectRef idx="2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2" name="Rectangle 221">
                  <a:extLst>
                    <a:ext uri="{FF2B5EF4-FFF2-40B4-BE49-F238E27FC236}">
                      <a16:creationId xmlns:a16="http://schemas.microsoft.com/office/drawing/2014/main" id="{2EEB21D2-26F4-F64E-9289-B60BE9AB28DE}"/>
                    </a:ext>
                  </a:extLst>
                </p:cNvPr>
                <p:cNvSpPr/>
                <p:nvPr/>
              </p:nvSpPr>
              <p:spPr>
                <a:xfrm>
                  <a:off x="7336978" y="2804291"/>
                  <a:ext cx="343627" cy="478996"/>
                </a:xfrm>
                <a:prstGeom prst="rect">
                  <a:avLst/>
                </a:prstGeom>
              </p:spPr>
              <p:style>
                <a:lnRef idx="1">
                  <a:schemeClr val="accent6"/>
                </a:lnRef>
                <a:fillRef idx="3">
                  <a:schemeClr val="accent6"/>
                </a:fillRef>
                <a:effectRef idx="2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23" name="Straight Arrow Connector 222">
                  <a:extLst>
                    <a:ext uri="{FF2B5EF4-FFF2-40B4-BE49-F238E27FC236}">
                      <a16:creationId xmlns:a16="http://schemas.microsoft.com/office/drawing/2014/main" id="{EE1CFFDE-A7FD-A441-BA22-C5752A2AAF44}"/>
                    </a:ext>
                  </a:extLst>
                </p:cNvPr>
                <p:cNvCxnSpPr>
                  <a:cxnSpLocks/>
                  <a:stCxn id="219" idx="3"/>
                  <a:endCxn id="218" idx="1"/>
                </p:cNvCxnSpPr>
                <p:nvPr/>
              </p:nvCxnSpPr>
              <p:spPr>
                <a:xfrm>
                  <a:off x="5624043" y="3043788"/>
                  <a:ext cx="545863" cy="1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24" name="Straight Arrow Connector 223">
                  <a:extLst>
                    <a:ext uri="{FF2B5EF4-FFF2-40B4-BE49-F238E27FC236}">
                      <a16:creationId xmlns:a16="http://schemas.microsoft.com/office/drawing/2014/main" id="{A8EA2861-87F7-AE48-B4FF-33E4F39B5F64}"/>
                    </a:ext>
                  </a:extLst>
                </p:cNvPr>
                <p:cNvCxnSpPr>
                  <a:cxnSpLocks/>
                  <a:stCxn id="222" idx="1"/>
                  <a:endCxn id="218" idx="3"/>
                </p:cNvCxnSpPr>
                <p:nvPr/>
              </p:nvCxnSpPr>
              <p:spPr>
                <a:xfrm flipH="1">
                  <a:off x="6856963" y="3043789"/>
                  <a:ext cx="480015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25" name="Straight Arrow Connector 224">
                  <a:extLst>
                    <a:ext uri="{FF2B5EF4-FFF2-40B4-BE49-F238E27FC236}">
                      <a16:creationId xmlns:a16="http://schemas.microsoft.com/office/drawing/2014/main" id="{26022558-4AC0-9C46-A1DD-4995A5B927A5}"/>
                    </a:ext>
                  </a:extLst>
                </p:cNvPr>
                <p:cNvCxnSpPr>
                  <a:cxnSpLocks/>
                  <a:stCxn id="220" idx="1"/>
                  <a:endCxn id="218" idx="0"/>
                </p:cNvCxnSpPr>
                <p:nvPr/>
              </p:nvCxnSpPr>
              <p:spPr>
                <a:xfrm flipH="1">
                  <a:off x="6513435" y="2262220"/>
                  <a:ext cx="2" cy="465065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26" name="Straight Arrow Connector 225">
                  <a:extLst>
                    <a:ext uri="{FF2B5EF4-FFF2-40B4-BE49-F238E27FC236}">
                      <a16:creationId xmlns:a16="http://schemas.microsoft.com/office/drawing/2014/main" id="{4AB95692-5D69-2D4E-8FB2-0AAA7D649F08}"/>
                    </a:ext>
                  </a:extLst>
                </p:cNvPr>
                <p:cNvCxnSpPr>
                  <a:cxnSpLocks/>
                  <a:stCxn id="221" idx="1"/>
                  <a:endCxn id="218" idx="2"/>
                </p:cNvCxnSpPr>
                <p:nvPr/>
              </p:nvCxnSpPr>
              <p:spPr>
                <a:xfrm flipH="1" flipV="1">
                  <a:off x="6513435" y="3360293"/>
                  <a:ext cx="1" cy="452673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216" name="Content Placeholder 58" descr="Close">
                <a:extLst>
                  <a:ext uri="{FF2B5EF4-FFF2-40B4-BE49-F238E27FC236}">
                    <a16:creationId xmlns:a16="http://schemas.microsoft.com/office/drawing/2014/main" id="{573601D8-26D1-EE41-85A3-5EC2B6A344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8303545" y="3222854"/>
                <a:ext cx="562547" cy="562547"/>
              </a:xfrm>
              <a:prstGeom prst="rect">
                <a:avLst/>
              </a:prstGeom>
            </p:spPr>
          </p:pic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7EB07F63-6799-A544-8D5D-A4C75B994A51}"/>
                </a:ext>
              </a:extLst>
            </p:cNvPr>
            <p:cNvGrpSpPr/>
            <p:nvPr/>
          </p:nvGrpSpPr>
          <p:grpSpPr>
            <a:xfrm>
              <a:off x="4007174" y="5379747"/>
              <a:ext cx="920006" cy="864643"/>
              <a:chOff x="7654967" y="2625306"/>
              <a:chExt cx="1798612" cy="1690377"/>
            </a:xfrm>
          </p:grpSpPr>
          <p:grpSp>
            <p:nvGrpSpPr>
              <p:cNvPr id="203" name="Group 202">
                <a:extLst>
                  <a:ext uri="{FF2B5EF4-FFF2-40B4-BE49-F238E27FC236}">
                    <a16:creationId xmlns:a16="http://schemas.microsoft.com/office/drawing/2014/main" id="{E6F5412B-B5E0-9B42-85C7-DAE750793022}"/>
                  </a:ext>
                </a:extLst>
              </p:cNvPr>
              <p:cNvGrpSpPr/>
              <p:nvPr/>
            </p:nvGrpSpPr>
            <p:grpSpPr>
              <a:xfrm>
                <a:off x="7654967" y="2625306"/>
                <a:ext cx="1798612" cy="1690377"/>
                <a:chOff x="5275729" y="1913324"/>
                <a:chExt cx="2404876" cy="2210057"/>
              </a:xfrm>
            </p:grpSpPr>
            <p:sp>
              <p:nvSpPr>
                <p:cNvPr id="205" name="Rectangle 204">
                  <a:extLst>
                    <a:ext uri="{FF2B5EF4-FFF2-40B4-BE49-F238E27FC236}">
                      <a16:creationId xmlns:a16="http://schemas.microsoft.com/office/drawing/2014/main" id="{88EE2ADF-4DF2-2E48-A12B-C69F720A93C1}"/>
                    </a:ext>
                  </a:extLst>
                </p:cNvPr>
                <p:cNvSpPr/>
                <p:nvPr/>
              </p:nvSpPr>
              <p:spPr>
                <a:xfrm>
                  <a:off x="5275729" y="1913324"/>
                  <a:ext cx="2395071" cy="2209944"/>
                </a:xfrm>
                <a:prstGeom prst="rect">
                  <a:avLst/>
                </a:prstGeom>
                <a:solidFill>
                  <a:srgbClr val="92D050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6" name="Rectangle 205">
                  <a:extLst>
                    <a:ext uri="{FF2B5EF4-FFF2-40B4-BE49-F238E27FC236}">
                      <a16:creationId xmlns:a16="http://schemas.microsoft.com/office/drawing/2014/main" id="{65D92520-4207-5E4B-919A-1D0C855A033A}"/>
                    </a:ext>
                  </a:extLst>
                </p:cNvPr>
                <p:cNvSpPr/>
                <p:nvPr/>
              </p:nvSpPr>
              <p:spPr>
                <a:xfrm>
                  <a:off x="6169906" y="2727285"/>
                  <a:ext cx="687057" cy="633008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07" name="Rectangle 206">
                  <a:extLst>
                    <a:ext uri="{FF2B5EF4-FFF2-40B4-BE49-F238E27FC236}">
                      <a16:creationId xmlns:a16="http://schemas.microsoft.com/office/drawing/2014/main" id="{B6B8B930-5253-D04D-804F-07D0C2DBC77D}"/>
                    </a:ext>
                  </a:extLst>
                </p:cNvPr>
                <p:cNvSpPr/>
                <p:nvPr/>
              </p:nvSpPr>
              <p:spPr>
                <a:xfrm>
                  <a:off x="5280416" y="2804290"/>
                  <a:ext cx="343627" cy="478996"/>
                </a:xfrm>
                <a:prstGeom prst="rect">
                  <a:avLst/>
                </a:prstGeom>
              </p:spPr>
              <p:style>
                <a:lnRef idx="1">
                  <a:schemeClr val="accent6"/>
                </a:lnRef>
                <a:fillRef idx="3">
                  <a:schemeClr val="accent6"/>
                </a:fillRef>
                <a:effectRef idx="2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8" name="Rectangle 207">
                  <a:extLst>
                    <a:ext uri="{FF2B5EF4-FFF2-40B4-BE49-F238E27FC236}">
                      <a16:creationId xmlns:a16="http://schemas.microsoft.com/office/drawing/2014/main" id="{FCF1C3C6-6A93-7A40-A6F8-B38355183F5E}"/>
                    </a:ext>
                  </a:extLst>
                </p:cNvPr>
                <p:cNvSpPr/>
                <p:nvPr/>
              </p:nvSpPr>
              <p:spPr>
                <a:xfrm rot="16200000">
                  <a:off x="6341622" y="1853430"/>
                  <a:ext cx="343627" cy="473953"/>
                </a:xfrm>
                <a:prstGeom prst="rect">
                  <a:avLst/>
                </a:prstGeom>
              </p:spPr>
              <p:style>
                <a:lnRef idx="1">
                  <a:schemeClr val="accent6"/>
                </a:lnRef>
                <a:fillRef idx="3">
                  <a:schemeClr val="accent6"/>
                </a:fillRef>
                <a:effectRef idx="2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9" name="Rectangle 208">
                  <a:extLst>
                    <a:ext uri="{FF2B5EF4-FFF2-40B4-BE49-F238E27FC236}">
                      <a16:creationId xmlns:a16="http://schemas.microsoft.com/office/drawing/2014/main" id="{2476CB73-6406-E442-A7F6-F3DAF5C9D6A6}"/>
                    </a:ext>
                  </a:extLst>
                </p:cNvPr>
                <p:cNvSpPr/>
                <p:nvPr/>
              </p:nvSpPr>
              <p:spPr>
                <a:xfrm rot="5400000">
                  <a:off x="6358228" y="3719185"/>
                  <a:ext cx="310414" cy="497977"/>
                </a:xfrm>
                <a:prstGeom prst="rect">
                  <a:avLst/>
                </a:prstGeom>
              </p:spPr>
              <p:style>
                <a:lnRef idx="1">
                  <a:schemeClr val="accent6"/>
                </a:lnRef>
                <a:fillRef idx="3">
                  <a:schemeClr val="accent6"/>
                </a:fillRef>
                <a:effectRef idx="2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0" name="Rectangle 209">
                  <a:extLst>
                    <a:ext uri="{FF2B5EF4-FFF2-40B4-BE49-F238E27FC236}">
                      <a16:creationId xmlns:a16="http://schemas.microsoft.com/office/drawing/2014/main" id="{ED570A73-E13F-E548-BA14-F583B50758D6}"/>
                    </a:ext>
                  </a:extLst>
                </p:cNvPr>
                <p:cNvSpPr/>
                <p:nvPr/>
              </p:nvSpPr>
              <p:spPr>
                <a:xfrm>
                  <a:off x="7336978" y="2804291"/>
                  <a:ext cx="343627" cy="478996"/>
                </a:xfrm>
                <a:prstGeom prst="rect">
                  <a:avLst/>
                </a:prstGeom>
              </p:spPr>
              <p:style>
                <a:lnRef idx="1">
                  <a:schemeClr val="accent6"/>
                </a:lnRef>
                <a:fillRef idx="3">
                  <a:schemeClr val="accent6"/>
                </a:fillRef>
                <a:effectRef idx="2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11" name="Straight Arrow Connector 210">
                  <a:extLst>
                    <a:ext uri="{FF2B5EF4-FFF2-40B4-BE49-F238E27FC236}">
                      <a16:creationId xmlns:a16="http://schemas.microsoft.com/office/drawing/2014/main" id="{3C46FA6E-968E-AE4D-A1BE-C32F30E926BD}"/>
                    </a:ext>
                  </a:extLst>
                </p:cNvPr>
                <p:cNvCxnSpPr>
                  <a:cxnSpLocks/>
                  <a:stCxn id="207" idx="3"/>
                  <a:endCxn id="206" idx="1"/>
                </p:cNvCxnSpPr>
                <p:nvPr/>
              </p:nvCxnSpPr>
              <p:spPr>
                <a:xfrm>
                  <a:off x="5624043" y="3043788"/>
                  <a:ext cx="545863" cy="1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12" name="Straight Arrow Connector 211">
                  <a:extLst>
                    <a:ext uri="{FF2B5EF4-FFF2-40B4-BE49-F238E27FC236}">
                      <a16:creationId xmlns:a16="http://schemas.microsoft.com/office/drawing/2014/main" id="{FC614336-9216-DF45-972F-99225DD24A25}"/>
                    </a:ext>
                  </a:extLst>
                </p:cNvPr>
                <p:cNvCxnSpPr>
                  <a:cxnSpLocks/>
                  <a:stCxn id="210" idx="1"/>
                  <a:endCxn id="206" idx="3"/>
                </p:cNvCxnSpPr>
                <p:nvPr/>
              </p:nvCxnSpPr>
              <p:spPr>
                <a:xfrm flipH="1">
                  <a:off x="6856963" y="3043789"/>
                  <a:ext cx="480015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13" name="Straight Arrow Connector 212">
                  <a:extLst>
                    <a:ext uri="{FF2B5EF4-FFF2-40B4-BE49-F238E27FC236}">
                      <a16:creationId xmlns:a16="http://schemas.microsoft.com/office/drawing/2014/main" id="{D48C777E-D197-0C4E-A92A-2025267A0CCD}"/>
                    </a:ext>
                  </a:extLst>
                </p:cNvPr>
                <p:cNvCxnSpPr>
                  <a:cxnSpLocks/>
                  <a:stCxn id="208" idx="1"/>
                  <a:endCxn id="206" idx="0"/>
                </p:cNvCxnSpPr>
                <p:nvPr/>
              </p:nvCxnSpPr>
              <p:spPr>
                <a:xfrm flipH="1">
                  <a:off x="6513435" y="2262220"/>
                  <a:ext cx="2" cy="465065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14" name="Straight Arrow Connector 213">
                  <a:extLst>
                    <a:ext uri="{FF2B5EF4-FFF2-40B4-BE49-F238E27FC236}">
                      <a16:creationId xmlns:a16="http://schemas.microsoft.com/office/drawing/2014/main" id="{4EE14535-B922-A144-828A-6CC1E1844435}"/>
                    </a:ext>
                  </a:extLst>
                </p:cNvPr>
                <p:cNvCxnSpPr>
                  <a:cxnSpLocks/>
                  <a:stCxn id="209" idx="1"/>
                  <a:endCxn id="206" idx="2"/>
                </p:cNvCxnSpPr>
                <p:nvPr/>
              </p:nvCxnSpPr>
              <p:spPr>
                <a:xfrm flipH="1" flipV="1">
                  <a:off x="6513435" y="3360293"/>
                  <a:ext cx="1" cy="452673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204" name="Content Placeholder 58" descr="Close">
                <a:extLst>
                  <a:ext uri="{FF2B5EF4-FFF2-40B4-BE49-F238E27FC236}">
                    <a16:creationId xmlns:a16="http://schemas.microsoft.com/office/drawing/2014/main" id="{E1E2DA63-CCFE-AA49-9FEA-30B62BC52E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8303545" y="3222854"/>
                <a:ext cx="562547" cy="562547"/>
              </a:xfrm>
              <a:prstGeom prst="rect">
                <a:avLst/>
              </a:prstGeom>
            </p:spPr>
          </p:pic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D94873B6-AF6F-7447-8F05-F559C70DC7DB}"/>
                </a:ext>
              </a:extLst>
            </p:cNvPr>
            <p:cNvGrpSpPr/>
            <p:nvPr/>
          </p:nvGrpSpPr>
          <p:grpSpPr>
            <a:xfrm>
              <a:off x="2417247" y="5377900"/>
              <a:ext cx="920006" cy="864643"/>
              <a:chOff x="7654967" y="2625306"/>
              <a:chExt cx="1798612" cy="1690377"/>
            </a:xfrm>
          </p:grpSpPr>
          <p:grpSp>
            <p:nvGrpSpPr>
              <p:cNvPr id="191" name="Group 190">
                <a:extLst>
                  <a:ext uri="{FF2B5EF4-FFF2-40B4-BE49-F238E27FC236}">
                    <a16:creationId xmlns:a16="http://schemas.microsoft.com/office/drawing/2014/main" id="{E87B10E1-000A-2D4D-B0FB-824A2DF3E98C}"/>
                  </a:ext>
                </a:extLst>
              </p:cNvPr>
              <p:cNvGrpSpPr/>
              <p:nvPr/>
            </p:nvGrpSpPr>
            <p:grpSpPr>
              <a:xfrm>
                <a:off x="7654967" y="2625306"/>
                <a:ext cx="1798612" cy="1690377"/>
                <a:chOff x="5275729" y="1913324"/>
                <a:chExt cx="2404876" cy="2210057"/>
              </a:xfrm>
            </p:grpSpPr>
            <p:sp>
              <p:nvSpPr>
                <p:cNvPr id="193" name="Rectangle 192">
                  <a:extLst>
                    <a:ext uri="{FF2B5EF4-FFF2-40B4-BE49-F238E27FC236}">
                      <a16:creationId xmlns:a16="http://schemas.microsoft.com/office/drawing/2014/main" id="{3654C5DF-05D7-AD4F-B76C-63CA41ECB23A}"/>
                    </a:ext>
                  </a:extLst>
                </p:cNvPr>
                <p:cNvSpPr/>
                <p:nvPr/>
              </p:nvSpPr>
              <p:spPr>
                <a:xfrm>
                  <a:off x="5275729" y="1913324"/>
                  <a:ext cx="2395071" cy="2209944"/>
                </a:xfrm>
                <a:prstGeom prst="rect">
                  <a:avLst/>
                </a:prstGeom>
                <a:solidFill>
                  <a:srgbClr val="92D050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4" name="Rectangle 193">
                  <a:extLst>
                    <a:ext uri="{FF2B5EF4-FFF2-40B4-BE49-F238E27FC236}">
                      <a16:creationId xmlns:a16="http://schemas.microsoft.com/office/drawing/2014/main" id="{728BB153-8E8C-B546-A120-94D58F1B7057}"/>
                    </a:ext>
                  </a:extLst>
                </p:cNvPr>
                <p:cNvSpPr/>
                <p:nvPr/>
              </p:nvSpPr>
              <p:spPr>
                <a:xfrm>
                  <a:off x="6169906" y="2727285"/>
                  <a:ext cx="687057" cy="633008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95" name="Rectangle 194">
                  <a:extLst>
                    <a:ext uri="{FF2B5EF4-FFF2-40B4-BE49-F238E27FC236}">
                      <a16:creationId xmlns:a16="http://schemas.microsoft.com/office/drawing/2014/main" id="{CBBC7D38-9B55-EA46-86F1-C2A8BAE1338F}"/>
                    </a:ext>
                  </a:extLst>
                </p:cNvPr>
                <p:cNvSpPr/>
                <p:nvPr/>
              </p:nvSpPr>
              <p:spPr>
                <a:xfrm>
                  <a:off x="5280416" y="2804290"/>
                  <a:ext cx="343627" cy="478996"/>
                </a:xfrm>
                <a:prstGeom prst="rect">
                  <a:avLst/>
                </a:prstGeom>
              </p:spPr>
              <p:style>
                <a:lnRef idx="1">
                  <a:schemeClr val="accent6"/>
                </a:lnRef>
                <a:fillRef idx="3">
                  <a:schemeClr val="accent6"/>
                </a:fillRef>
                <a:effectRef idx="2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6" name="Rectangle 195">
                  <a:extLst>
                    <a:ext uri="{FF2B5EF4-FFF2-40B4-BE49-F238E27FC236}">
                      <a16:creationId xmlns:a16="http://schemas.microsoft.com/office/drawing/2014/main" id="{ACA49D07-07AD-504D-B61C-E4A7E5D9C9EB}"/>
                    </a:ext>
                  </a:extLst>
                </p:cNvPr>
                <p:cNvSpPr/>
                <p:nvPr/>
              </p:nvSpPr>
              <p:spPr>
                <a:xfrm rot="16200000">
                  <a:off x="6341622" y="1853430"/>
                  <a:ext cx="343627" cy="473953"/>
                </a:xfrm>
                <a:prstGeom prst="rect">
                  <a:avLst/>
                </a:prstGeom>
              </p:spPr>
              <p:style>
                <a:lnRef idx="1">
                  <a:schemeClr val="accent6"/>
                </a:lnRef>
                <a:fillRef idx="3">
                  <a:schemeClr val="accent6"/>
                </a:fillRef>
                <a:effectRef idx="2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7" name="Rectangle 196">
                  <a:extLst>
                    <a:ext uri="{FF2B5EF4-FFF2-40B4-BE49-F238E27FC236}">
                      <a16:creationId xmlns:a16="http://schemas.microsoft.com/office/drawing/2014/main" id="{B3450949-F2D8-8B4B-8438-278F39E49D1F}"/>
                    </a:ext>
                  </a:extLst>
                </p:cNvPr>
                <p:cNvSpPr/>
                <p:nvPr/>
              </p:nvSpPr>
              <p:spPr>
                <a:xfrm rot="5400000">
                  <a:off x="6358228" y="3719185"/>
                  <a:ext cx="310414" cy="497977"/>
                </a:xfrm>
                <a:prstGeom prst="rect">
                  <a:avLst/>
                </a:prstGeom>
              </p:spPr>
              <p:style>
                <a:lnRef idx="1">
                  <a:schemeClr val="accent6"/>
                </a:lnRef>
                <a:fillRef idx="3">
                  <a:schemeClr val="accent6"/>
                </a:fillRef>
                <a:effectRef idx="2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8" name="Rectangle 197">
                  <a:extLst>
                    <a:ext uri="{FF2B5EF4-FFF2-40B4-BE49-F238E27FC236}">
                      <a16:creationId xmlns:a16="http://schemas.microsoft.com/office/drawing/2014/main" id="{988DABC0-EFC0-5541-9663-5E4EE3D65DE0}"/>
                    </a:ext>
                  </a:extLst>
                </p:cNvPr>
                <p:cNvSpPr/>
                <p:nvPr/>
              </p:nvSpPr>
              <p:spPr>
                <a:xfrm>
                  <a:off x="7336978" y="2804291"/>
                  <a:ext cx="343627" cy="478996"/>
                </a:xfrm>
                <a:prstGeom prst="rect">
                  <a:avLst/>
                </a:prstGeom>
              </p:spPr>
              <p:style>
                <a:lnRef idx="1">
                  <a:schemeClr val="accent6"/>
                </a:lnRef>
                <a:fillRef idx="3">
                  <a:schemeClr val="accent6"/>
                </a:fillRef>
                <a:effectRef idx="2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99" name="Straight Arrow Connector 198">
                  <a:extLst>
                    <a:ext uri="{FF2B5EF4-FFF2-40B4-BE49-F238E27FC236}">
                      <a16:creationId xmlns:a16="http://schemas.microsoft.com/office/drawing/2014/main" id="{DA45D769-6481-ED47-A1D6-525114621D20}"/>
                    </a:ext>
                  </a:extLst>
                </p:cNvPr>
                <p:cNvCxnSpPr>
                  <a:cxnSpLocks/>
                  <a:stCxn id="195" idx="3"/>
                  <a:endCxn id="194" idx="1"/>
                </p:cNvCxnSpPr>
                <p:nvPr/>
              </p:nvCxnSpPr>
              <p:spPr>
                <a:xfrm>
                  <a:off x="5624043" y="3043788"/>
                  <a:ext cx="545863" cy="1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00" name="Straight Arrow Connector 199">
                  <a:extLst>
                    <a:ext uri="{FF2B5EF4-FFF2-40B4-BE49-F238E27FC236}">
                      <a16:creationId xmlns:a16="http://schemas.microsoft.com/office/drawing/2014/main" id="{66F10D45-84FC-3141-AA0F-52938C7B2486}"/>
                    </a:ext>
                  </a:extLst>
                </p:cNvPr>
                <p:cNvCxnSpPr>
                  <a:cxnSpLocks/>
                  <a:stCxn id="198" idx="1"/>
                  <a:endCxn id="194" idx="3"/>
                </p:cNvCxnSpPr>
                <p:nvPr/>
              </p:nvCxnSpPr>
              <p:spPr>
                <a:xfrm flipH="1">
                  <a:off x="6856963" y="3043789"/>
                  <a:ext cx="480015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01" name="Straight Arrow Connector 200">
                  <a:extLst>
                    <a:ext uri="{FF2B5EF4-FFF2-40B4-BE49-F238E27FC236}">
                      <a16:creationId xmlns:a16="http://schemas.microsoft.com/office/drawing/2014/main" id="{2C4646AE-5C89-7B48-A34D-29E7053124A9}"/>
                    </a:ext>
                  </a:extLst>
                </p:cNvPr>
                <p:cNvCxnSpPr>
                  <a:cxnSpLocks/>
                  <a:stCxn id="196" idx="1"/>
                  <a:endCxn id="194" idx="0"/>
                </p:cNvCxnSpPr>
                <p:nvPr/>
              </p:nvCxnSpPr>
              <p:spPr>
                <a:xfrm flipH="1">
                  <a:off x="6513435" y="2262220"/>
                  <a:ext cx="2" cy="465065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02" name="Straight Arrow Connector 201">
                  <a:extLst>
                    <a:ext uri="{FF2B5EF4-FFF2-40B4-BE49-F238E27FC236}">
                      <a16:creationId xmlns:a16="http://schemas.microsoft.com/office/drawing/2014/main" id="{F6569147-1241-F747-85B2-5C0250CD8B47}"/>
                    </a:ext>
                  </a:extLst>
                </p:cNvPr>
                <p:cNvCxnSpPr>
                  <a:cxnSpLocks/>
                  <a:stCxn id="197" idx="1"/>
                  <a:endCxn id="194" idx="2"/>
                </p:cNvCxnSpPr>
                <p:nvPr/>
              </p:nvCxnSpPr>
              <p:spPr>
                <a:xfrm flipH="1" flipV="1">
                  <a:off x="6513435" y="3360293"/>
                  <a:ext cx="1" cy="452673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192" name="Content Placeholder 58" descr="Close">
                <a:extLst>
                  <a:ext uri="{FF2B5EF4-FFF2-40B4-BE49-F238E27FC236}">
                    <a16:creationId xmlns:a16="http://schemas.microsoft.com/office/drawing/2014/main" id="{FA72B1C2-B1F3-164E-A5FF-1FB7702316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8303545" y="3222854"/>
                <a:ext cx="562547" cy="562547"/>
              </a:xfrm>
              <a:prstGeom prst="rect">
                <a:avLst/>
              </a:prstGeom>
            </p:spPr>
          </p:pic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1518FE5C-BC5E-6C43-A3AA-96F86857BA71}"/>
                </a:ext>
              </a:extLst>
            </p:cNvPr>
            <p:cNvGrpSpPr/>
            <p:nvPr/>
          </p:nvGrpSpPr>
          <p:grpSpPr>
            <a:xfrm>
              <a:off x="804493" y="5375413"/>
              <a:ext cx="920006" cy="864643"/>
              <a:chOff x="7654967" y="2625306"/>
              <a:chExt cx="1798612" cy="1690377"/>
            </a:xfrm>
          </p:grpSpPr>
          <p:grpSp>
            <p:nvGrpSpPr>
              <p:cNvPr id="179" name="Group 178">
                <a:extLst>
                  <a:ext uri="{FF2B5EF4-FFF2-40B4-BE49-F238E27FC236}">
                    <a16:creationId xmlns:a16="http://schemas.microsoft.com/office/drawing/2014/main" id="{E04B1FF5-A562-B84D-BC07-712DCDFE8AA3}"/>
                  </a:ext>
                </a:extLst>
              </p:cNvPr>
              <p:cNvGrpSpPr/>
              <p:nvPr/>
            </p:nvGrpSpPr>
            <p:grpSpPr>
              <a:xfrm>
                <a:off x="7654967" y="2625306"/>
                <a:ext cx="1798612" cy="1690377"/>
                <a:chOff x="5275729" y="1913324"/>
                <a:chExt cx="2404876" cy="2210057"/>
              </a:xfrm>
            </p:grpSpPr>
            <p:sp>
              <p:nvSpPr>
                <p:cNvPr id="181" name="Rectangle 180">
                  <a:extLst>
                    <a:ext uri="{FF2B5EF4-FFF2-40B4-BE49-F238E27FC236}">
                      <a16:creationId xmlns:a16="http://schemas.microsoft.com/office/drawing/2014/main" id="{5AB905E0-7EF6-FA46-AE02-DAF9094A5D6A}"/>
                    </a:ext>
                  </a:extLst>
                </p:cNvPr>
                <p:cNvSpPr/>
                <p:nvPr/>
              </p:nvSpPr>
              <p:spPr>
                <a:xfrm>
                  <a:off x="5275729" y="1913324"/>
                  <a:ext cx="2395071" cy="2209944"/>
                </a:xfrm>
                <a:prstGeom prst="rect">
                  <a:avLst/>
                </a:prstGeom>
                <a:solidFill>
                  <a:srgbClr val="92D050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" name="Rectangle 181">
                  <a:extLst>
                    <a:ext uri="{FF2B5EF4-FFF2-40B4-BE49-F238E27FC236}">
                      <a16:creationId xmlns:a16="http://schemas.microsoft.com/office/drawing/2014/main" id="{F8C59B78-EAFA-9641-8835-11A69CF91D08}"/>
                    </a:ext>
                  </a:extLst>
                </p:cNvPr>
                <p:cNvSpPr/>
                <p:nvPr/>
              </p:nvSpPr>
              <p:spPr>
                <a:xfrm>
                  <a:off x="6169906" y="2727285"/>
                  <a:ext cx="687057" cy="633008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83" name="Rectangle 182">
                  <a:extLst>
                    <a:ext uri="{FF2B5EF4-FFF2-40B4-BE49-F238E27FC236}">
                      <a16:creationId xmlns:a16="http://schemas.microsoft.com/office/drawing/2014/main" id="{451C721B-1597-714F-A1BD-23F05EA33627}"/>
                    </a:ext>
                  </a:extLst>
                </p:cNvPr>
                <p:cNvSpPr/>
                <p:nvPr/>
              </p:nvSpPr>
              <p:spPr>
                <a:xfrm>
                  <a:off x="5280416" y="2804290"/>
                  <a:ext cx="343627" cy="478996"/>
                </a:xfrm>
                <a:prstGeom prst="rect">
                  <a:avLst/>
                </a:prstGeom>
              </p:spPr>
              <p:style>
                <a:lnRef idx="1">
                  <a:schemeClr val="accent6"/>
                </a:lnRef>
                <a:fillRef idx="3">
                  <a:schemeClr val="accent6"/>
                </a:fillRef>
                <a:effectRef idx="2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" name="Rectangle 183">
                  <a:extLst>
                    <a:ext uri="{FF2B5EF4-FFF2-40B4-BE49-F238E27FC236}">
                      <a16:creationId xmlns:a16="http://schemas.microsoft.com/office/drawing/2014/main" id="{85158461-7568-8B41-B983-27EC5E0A6800}"/>
                    </a:ext>
                  </a:extLst>
                </p:cNvPr>
                <p:cNvSpPr/>
                <p:nvPr/>
              </p:nvSpPr>
              <p:spPr>
                <a:xfrm rot="16200000">
                  <a:off x="6341622" y="1853430"/>
                  <a:ext cx="343627" cy="473953"/>
                </a:xfrm>
                <a:prstGeom prst="rect">
                  <a:avLst/>
                </a:prstGeom>
              </p:spPr>
              <p:style>
                <a:lnRef idx="1">
                  <a:schemeClr val="accent6"/>
                </a:lnRef>
                <a:fillRef idx="3">
                  <a:schemeClr val="accent6"/>
                </a:fillRef>
                <a:effectRef idx="2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" name="Rectangle 184">
                  <a:extLst>
                    <a:ext uri="{FF2B5EF4-FFF2-40B4-BE49-F238E27FC236}">
                      <a16:creationId xmlns:a16="http://schemas.microsoft.com/office/drawing/2014/main" id="{C73E6437-EE20-CF40-8D69-0748ADC0AD5F}"/>
                    </a:ext>
                  </a:extLst>
                </p:cNvPr>
                <p:cNvSpPr/>
                <p:nvPr/>
              </p:nvSpPr>
              <p:spPr>
                <a:xfrm rot="5400000">
                  <a:off x="6358228" y="3719185"/>
                  <a:ext cx="310414" cy="497977"/>
                </a:xfrm>
                <a:prstGeom prst="rect">
                  <a:avLst/>
                </a:prstGeom>
              </p:spPr>
              <p:style>
                <a:lnRef idx="1">
                  <a:schemeClr val="accent6"/>
                </a:lnRef>
                <a:fillRef idx="3">
                  <a:schemeClr val="accent6"/>
                </a:fillRef>
                <a:effectRef idx="2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" name="Rectangle 185">
                  <a:extLst>
                    <a:ext uri="{FF2B5EF4-FFF2-40B4-BE49-F238E27FC236}">
                      <a16:creationId xmlns:a16="http://schemas.microsoft.com/office/drawing/2014/main" id="{A7930765-BE44-8E46-A403-BD23F324FBC0}"/>
                    </a:ext>
                  </a:extLst>
                </p:cNvPr>
                <p:cNvSpPr/>
                <p:nvPr/>
              </p:nvSpPr>
              <p:spPr>
                <a:xfrm>
                  <a:off x="7336978" y="2804291"/>
                  <a:ext cx="343627" cy="478996"/>
                </a:xfrm>
                <a:prstGeom prst="rect">
                  <a:avLst/>
                </a:prstGeom>
              </p:spPr>
              <p:style>
                <a:lnRef idx="1">
                  <a:schemeClr val="accent6"/>
                </a:lnRef>
                <a:fillRef idx="3">
                  <a:schemeClr val="accent6"/>
                </a:fillRef>
                <a:effectRef idx="2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87" name="Straight Arrow Connector 186">
                  <a:extLst>
                    <a:ext uri="{FF2B5EF4-FFF2-40B4-BE49-F238E27FC236}">
                      <a16:creationId xmlns:a16="http://schemas.microsoft.com/office/drawing/2014/main" id="{A23A02D0-9C27-A34A-8178-92DA1CC084E0}"/>
                    </a:ext>
                  </a:extLst>
                </p:cNvPr>
                <p:cNvCxnSpPr>
                  <a:cxnSpLocks/>
                  <a:stCxn id="183" idx="3"/>
                  <a:endCxn id="182" idx="1"/>
                </p:cNvCxnSpPr>
                <p:nvPr/>
              </p:nvCxnSpPr>
              <p:spPr>
                <a:xfrm>
                  <a:off x="5624043" y="3043788"/>
                  <a:ext cx="545863" cy="1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88" name="Straight Arrow Connector 187">
                  <a:extLst>
                    <a:ext uri="{FF2B5EF4-FFF2-40B4-BE49-F238E27FC236}">
                      <a16:creationId xmlns:a16="http://schemas.microsoft.com/office/drawing/2014/main" id="{0BCB8224-2D11-8946-B4E4-E25F7AEC6635}"/>
                    </a:ext>
                  </a:extLst>
                </p:cNvPr>
                <p:cNvCxnSpPr>
                  <a:cxnSpLocks/>
                  <a:stCxn id="186" idx="1"/>
                  <a:endCxn id="182" idx="3"/>
                </p:cNvCxnSpPr>
                <p:nvPr/>
              </p:nvCxnSpPr>
              <p:spPr>
                <a:xfrm flipH="1">
                  <a:off x="6856963" y="3043789"/>
                  <a:ext cx="480015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89" name="Straight Arrow Connector 188">
                  <a:extLst>
                    <a:ext uri="{FF2B5EF4-FFF2-40B4-BE49-F238E27FC236}">
                      <a16:creationId xmlns:a16="http://schemas.microsoft.com/office/drawing/2014/main" id="{5682704A-2DE7-6B4B-AAFE-BC6900C2315F}"/>
                    </a:ext>
                  </a:extLst>
                </p:cNvPr>
                <p:cNvCxnSpPr>
                  <a:cxnSpLocks/>
                  <a:stCxn id="184" idx="1"/>
                  <a:endCxn id="182" idx="0"/>
                </p:cNvCxnSpPr>
                <p:nvPr/>
              </p:nvCxnSpPr>
              <p:spPr>
                <a:xfrm flipH="1">
                  <a:off x="6513435" y="2262220"/>
                  <a:ext cx="2" cy="465065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90" name="Straight Arrow Connector 189">
                  <a:extLst>
                    <a:ext uri="{FF2B5EF4-FFF2-40B4-BE49-F238E27FC236}">
                      <a16:creationId xmlns:a16="http://schemas.microsoft.com/office/drawing/2014/main" id="{FB04F65C-C00C-1448-9A66-7890F13FA5CA}"/>
                    </a:ext>
                  </a:extLst>
                </p:cNvPr>
                <p:cNvCxnSpPr>
                  <a:cxnSpLocks/>
                  <a:stCxn id="185" idx="1"/>
                  <a:endCxn id="182" idx="2"/>
                </p:cNvCxnSpPr>
                <p:nvPr/>
              </p:nvCxnSpPr>
              <p:spPr>
                <a:xfrm flipH="1" flipV="1">
                  <a:off x="6513435" y="3360293"/>
                  <a:ext cx="1" cy="452673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180" name="Content Placeholder 58" descr="Close">
                <a:extLst>
                  <a:ext uri="{FF2B5EF4-FFF2-40B4-BE49-F238E27FC236}">
                    <a16:creationId xmlns:a16="http://schemas.microsoft.com/office/drawing/2014/main" id="{2AED3F7F-5B01-CB48-B5A5-7EBC454858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8303545" y="3222854"/>
                <a:ext cx="562547" cy="562547"/>
              </a:xfrm>
              <a:prstGeom prst="rect">
                <a:avLst/>
              </a:prstGeom>
            </p:spPr>
          </p:pic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B8D3E58E-4D8B-1141-A913-E34104C91C56}"/>
                </a:ext>
              </a:extLst>
            </p:cNvPr>
            <p:cNvGrpSpPr/>
            <p:nvPr/>
          </p:nvGrpSpPr>
          <p:grpSpPr>
            <a:xfrm>
              <a:off x="2419005" y="2755329"/>
              <a:ext cx="920006" cy="864643"/>
              <a:chOff x="7654967" y="2625306"/>
              <a:chExt cx="1798612" cy="1690377"/>
            </a:xfrm>
          </p:grpSpPr>
          <p:grpSp>
            <p:nvGrpSpPr>
              <p:cNvPr id="167" name="Group 166">
                <a:extLst>
                  <a:ext uri="{FF2B5EF4-FFF2-40B4-BE49-F238E27FC236}">
                    <a16:creationId xmlns:a16="http://schemas.microsoft.com/office/drawing/2014/main" id="{3F22FBEE-46C6-5B45-896A-C5A188B8CC11}"/>
                  </a:ext>
                </a:extLst>
              </p:cNvPr>
              <p:cNvGrpSpPr/>
              <p:nvPr/>
            </p:nvGrpSpPr>
            <p:grpSpPr>
              <a:xfrm>
                <a:off x="7654967" y="2625306"/>
                <a:ext cx="1798612" cy="1690377"/>
                <a:chOff x="5275729" y="1913324"/>
                <a:chExt cx="2404876" cy="2210057"/>
              </a:xfrm>
            </p:grpSpPr>
            <p:sp>
              <p:nvSpPr>
                <p:cNvPr id="169" name="Rectangle 168">
                  <a:extLst>
                    <a:ext uri="{FF2B5EF4-FFF2-40B4-BE49-F238E27FC236}">
                      <a16:creationId xmlns:a16="http://schemas.microsoft.com/office/drawing/2014/main" id="{7FC83522-BA98-F14F-B8D7-31329DB22B9D}"/>
                    </a:ext>
                  </a:extLst>
                </p:cNvPr>
                <p:cNvSpPr/>
                <p:nvPr/>
              </p:nvSpPr>
              <p:spPr>
                <a:xfrm>
                  <a:off x="5275729" y="1913324"/>
                  <a:ext cx="2395071" cy="2209944"/>
                </a:xfrm>
                <a:prstGeom prst="rect">
                  <a:avLst/>
                </a:prstGeom>
                <a:solidFill>
                  <a:srgbClr val="92D050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" name="Rectangle 169">
                  <a:extLst>
                    <a:ext uri="{FF2B5EF4-FFF2-40B4-BE49-F238E27FC236}">
                      <a16:creationId xmlns:a16="http://schemas.microsoft.com/office/drawing/2014/main" id="{56182A44-9D3F-A848-9FB8-C0BF4DADFCC5}"/>
                    </a:ext>
                  </a:extLst>
                </p:cNvPr>
                <p:cNvSpPr/>
                <p:nvPr/>
              </p:nvSpPr>
              <p:spPr>
                <a:xfrm>
                  <a:off x="6169906" y="2727285"/>
                  <a:ext cx="687057" cy="633008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71" name="Rectangle 170">
                  <a:extLst>
                    <a:ext uri="{FF2B5EF4-FFF2-40B4-BE49-F238E27FC236}">
                      <a16:creationId xmlns:a16="http://schemas.microsoft.com/office/drawing/2014/main" id="{B60239EA-FA19-BC40-9C13-E64BD0872A1E}"/>
                    </a:ext>
                  </a:extLst>
                </p:cNvPr>
                <p:cNvSpPr/>
                <p:nvPr/>
              </p:nvSpPr>
              <p:spPr>
                <a:xfrm>
                  <a:off x="5280416" y="2804290"/>
                  <a:ext cx="343627" cy="478996"/>
                </a:xfrm>
                <a:prstGeom prst="rect">
                  <a:avLst/>
                </a:prstGeom>
              </p:spPr>
              <p:style>
                <a:lnRef idx="1">
                  <a:schemeClr val="accent6"/>
                </a:lnRef>
                <a:fillRef idx="3">
                  <a:schemeClr val="accent6"/>
                </a:fillRef>
                <a:effectRef idx="2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" name="Rectangle 171">
                  <a:extLst>
                    <a:ext uri="{FF2B5EF4-FFF2-40B4-BE49-F238E27FC236}">
                      <a16:creationId xmlns:a16="http://schemas.microsoft.com/office/drawing/2014/main" id="{1E2CD4A1-3D46-7343-BC8E-83A2B231FAE2}"/>
                    </a:ext>
                  </a:extLst>
                </p:cNvPr>
                <p:cNvSpPr/>
                <p:nvPr/>
              </p:nvSpPr>
              <p:spPr>
                <a:xfrm rot="16200000">
                  <a:off x="6341622" y="1853430"/>
                  <a:ext cx="343627" cy="473953"/>
                </a:xfrm>
                <a:prstGeom prst="rect">
                  <a:avLst/>
                </a:prstGeom>
              </p:spPr>
              <p:style>
                <a:lnRef idx="1">
                  <a:schemeClr val="accent6"/>
                </a:lnRef>
                <a:fillRef idx="3">
                  <a:schemeClr val="accent6"/>
                </a:fillRef>
                <a:effectRef idx="2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" name="Rectangle 172">
                  <a:extLst>
                    <a:ext uri="{FF2B5EF4-FFF2-40B4-BE49-F238E27FC236}">
                      <a16:creationId xmlns:a16="http://schemas.microsoft.com/office/drawing/2014/main" id="{68F568AE-1697-9F41-B352-0468909382B8}"/>
                    </a:ext>
                  </a:extLst>
                </p:cNvPr>
                <p:cNvSpPr/>
                <p:nvPr/>
              </p:nvSpPr>
              <p:spPr>
                <a:xfrm rot="5400000">
                  <a:off x="6358228" y="3719185"/>
                  <a:ext cx="310414" cy="497977"/>
                </a:xfrm>
                <a:prstGeom prst="rect">
                  <a:avLst/>
                </a:prstGeom>
              </p:spPr>
              <p:style>
                <a:lnRef idx="1">
                  <a:schemeClr val="accent6"/>
                </a:lnRef>
                <a:fillRef idx="3">
                  <a:schemeClr val="accent6"/>
                </a:fillRef>
                <a:effectRef idx="2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" name="Rectangle 173">
                  <a:extLst>
                    <a:ext uri="{FF2B5EF4-FFF2-40B4-BE49-F238E27FC236}">
                      <a16:creationId xmlns:a16="http://schemas.microsoft.com/office/drawing/2014/main" id="{16BFD24F-7DC6-8444-ABA3-6D543A863456}"/>
                    </a:ext>
                  </a:extLst>
                </p:cNvPr>
                <p:cNvSpPr/>
                <p:nvPr/>
              </p:nvSpPr>
              <p:spPr>
                <a:xfrm>
                  <a:off x="7336978" y="2804291"/>
                  <a:ext cx="343627" cy="478996"/>
                </a:xfrm>
                <a:prstGeom prst="rect">
                  <a:avLst/>
                </a:prstGeom>
              </p:spPr>
              <p:style>
                <a:lnRef idx="1">
                  <a:schemeClr val="accent6"/>
                </a:lnRef>
                <a:fillRef idx="3">
                  <a:schemeClr val="accent6"/>
                </a:fillRef>
                <a:effectRef idx="2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75" name="Straight Arrow Connector 174">
                  <a:extLst>
                    <a:ext uri="{FF2B5EF4-FFF2-40B4-BE49-F238E27FC236}">
                      <a16:creationId xmlns:a16="http://schemas.microsoft.com/office/drawing/2014/main" id="{70D2B538-F8B1-8740-A59E-451D2266E074}"/>
                    </a:ext>
                  </a:extLst>
                </p:cNvPr>
                <p:cNvCxnSpPr>
                  <a:cxnSpLocks/>
                  <a:stCxn id="171" idx="3"/>
                  <a:endCxn id="170" idx="1"/>
                </p:cNvCxnSpPr>
                <p:nvPr/>
              </p:nvCxnSpPr>
              <p:spPr>
                <a:xfrm>
                  <a:off x="5624043" y="3043788"/>
                  <a:ext cx="545863" cy="1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76" name="Straight Arrow Connector 175">
                  <a:extLst>
                    <a:ext uri="{FF2B5EF4-FFF2-40B4-BE49-F238E27FC236}">
                      <a16:creationId xmlns:a16="http://schemas.microsoft.com/office/drawing/2014/main" id="{509E925A-C296-114B-9371-8A113CC9787A}"/>
                    </a:ext>
                  </a:extLst>
                </p:cNvPr>
                <p:cNvCxnSpPr>
                  <a:cxnSpLocks/>
                  <a:stCxn id="174" idx="1"/>
                  <a:endCxn id="170" idx="3"/>
                </p:cNvCxnSpPr>
                <p:nvPr/>
              </p:nvCxnSpPr>
              <p:spPr>
                <a:xfrm flipH="1">
                  <a:off x="6856963" y="3043789"/>
                  <a:ext cx="480015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77" name="Straight Arrow Connector 176">
                  <a:extLst>
                    <a:ext uri="{FF2B5EF4-FFF2-40B4-BE49-F238E27FC236}">
                      <a16:creationId xmlns:a16="http://schemas.microsoft.com/office/drawing/2014/main" id="{DB248810-ECD6-8F47-AE68-DED663B4DB04}"/>
                    </a:ext>
                  </a:extLst>
                </p:cNvPr>
                <p:cNvCxnSpPr>
                  <a:cxnSpLocks/>
                  <a:stCxn id="172" idx="1"/>
                  <a:endCxn id="170" idx="0"/>
                </p:cNvCxnSpPr>
                <p:nvPr/>
              </p:nvCxnSpPr>
              <p:spPr>
                <a:xfrm flipH="1">
                  <a:off x="6513435" y="2262220"/>
                  <a:ext cx="2" cy="465065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78" name="Straight Arrow Connector 177">
                  <a:extLst>
                    <a:ext uri="{FF2B5EF4-FFF2-40B4-BE49-F238E27FC236}">
                      <a16:creationId xmlns:a16="http://schemas.microsoft.com/office/drawing/2014/main" id="{08C37B04-2665-0A44-A06C-4925677AE18B}"/>
                    </a:ext>
                  </a:extLst>
                </p:cNvPr>
                <p:cNvCxnSpPr>
                  <a:cxnSpLocks/>
                  <a:stCxn id="173" idx="1"/>
                  <a:endCxn id="170" idx="2"/>
                </p:cNvCxnSpPr>
                <p:nvPr/>
              </p:nvCxnSpPr>
              <p:spPr>
                <a:xfrm flipH="1" flipV="1">
                  <a:off x="6513435" y="3360293"/>
                  <a:ext cx="1" cy="452673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168" name="Content Placeholder 58" descr="Close">
                <a:extLst>
                  <a:ext uri="{FF2B5EF4-FFF2-40B4-BE49-F238E27FC236}">
                    <a16:creationId xmlns:a16="http://schemas.microsoft.com/office/drawing/2014/main" id="{B74CB174-AB68-1048-92AF-8112617FB5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8303545" y="3222854"/>
                <a:ext cx="562547" cy="562547"/>
              </a:xfrm>
              <a:prstGeom prst="rect">
                <a:avLst/>
              </a:prstGeom>
            </p:spPr>
          </p:pic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DA12B9A-18F8-BF4F-B929-E2262B98EAE7}"/>
                </a:ext>
              </a:extLst>
            </p:cNvPr>
            <p:cNvGrpSpPr/>
            <p:nvPr/>
          </p:nvGrpSpPr>
          <p:grpSpPr>
            <a:xfrm>
              <a:off x="4012597" y="4097732"/>
              <a:ext cx="920006" cy="864643"/>
              <a:chOff x="7654967" y="2625306"/>
              <a:chExt cx="1798612" cy="1690377"/>
            </a:xfrm>
          </p:grpSpPr>
          <p:grpSp>
            <p:nvGrpSpPr>
              <p:cNvPr id="155" name="Group 154">
                <a:extLst>
                  <a:ext uri="{FF2B5EF4-FFF2-40B4-BE49-F238E27FC236}">
                    <a16:creationId xmlns:a16="http://schemas.microsoft.com/office/drawing/2014/main" id="{E87D31F1-77C1-1A49-9DD9-FEB15A635577}"/>
                  </a:ext>
                </a:extLst>
              </p:cNvPr>
              <p:cNvGrpSpPr/>
              <p:nvPr/>
            </p:nvGrpSpPr>
            <p:grpSpPr>
              <a:xfrm>
                <a:off x="7654967" y="2625306"/>
                <a:ext cx="1798612" cy="1690377"/>
                <a:chOff x="5275729" y="1913324"/>
                <a:chExt cx="2404876" cy="2210057"/>
              </a:xfrm>
            </p:grpSpPr>
            <p:sp>
              <p:nvSpPr>
                <p:cNvPr id="157" name="Rectangle 156">
                  <a:extLst>
                    <a:ext uri="{FF2B5EF4-FFF2-40B4-BE49-F238E27FC236}">
                      <a16:creationId xmlns:a16="http://schemas.microsoft.com/office/drawing/2014/main" id="{C358ADBC-E76E-9841-B6A6-B4BE9A42E8E1}"/>
                    </a:ext>
                  </a:extLst>
                </p:cNvPr>
                <p:cNvSpPr/>
                <p:nvPr/>
              </p:nvSpPr>
              <p:spPr>
                <a:xfrm>
                  <a:off x="5275729" y="1913324"/>
                  <a:ext cx="2395071" cy="2209944"/>
                </a:xfrm>
                <a:prstGeom prst="rect">
                  <a:avLst/>
                </a:prstGeom>
                <a:solidFill>
                  <a:srgbClr val="92D050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" name="Rectangle 157">
                  <a:extLst>
                    <a:ext uri="{FF2B5EF4-FFF2-40B4-BE49-F238E27FC236}">
                      <a16:creationId xmlns:a16="http://schemas.microsoft.com/office/drawing/2014/main" id="{467A47E5-AA22-8E4A-B08E-86C49D3D2C8D}"/>
                    </a:ext>
                  </a:extLst>
                </p:cNvPr>
                <p:cNvSpPr/>
                <p:nvPr/>
              </p:nvSpPr>
              <p:spPr>
                <a:xfrm>
                  <a:off x="6169906" y="2727285"/>
                  <a:ext cx="687057" cy="633008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59" name="Rectangle 158">
                  <a:extLst>
                    <a:ext uri="{FF2B5EF4-FFF2-40B4-BE49-F238E27FC236}">
                      <a16:creationId xmlns:a16="http://schemas.microsoft.com/office/drawing/2014/main" id="{814FF167-D30A-3F41-95B0-01F030EE4569}"/>
                    </a:ext>
                  </a:extLst>
                </p:cNvPr>
                <p:cNvSpPr/>
                <p:nvPr/>
              </p:nvSpPr>
              <p:spPr>
                <a:xfrm>
                  <a:off x="5280416" y="2804290"/>
                  <a:ext cx="343627" cy="478996"/>
                </a:xfrm>
                <a:prstGeom prst="rect">
                  <a:avLst/>
                </a:prstGeom>
              </p:spPr>
              <p:style>
                <a:lnRef idx="1">
                  <a:schemeClr val="accent6"/>
                </a:lnRef>
                <a:fillRef idx="3">
                  <a:schemeClr val="accent6"/>
                </a:fillRef>
                <a:effectRef idx="2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" name="Rectangle 159">
                  <a:extLst>
                    <a:ext uri="{FF2B5EF4-FFF2-40B4-BE49-F238E27FC236}">
                      <a16:creationId xmlns:a16="http://schemas.microsoft.com/office/drawing/2014/main" id="{33538658-F24C-9A40-9981-11020B92EC81}"/>
                    </a:ext>
                  </a:extLst>
                </p:cNvPr>
                <p:cNvSpPr/>
                <p:nvPr/>
              </p:nvSpPr>
              <p:spPr>
                <a:xfrm rot="16200000">
                  <a:off x="6341622" y="1853430"/>
                  <a:ext cx="343627" cy="473953"/>
                </a:xfrm>
                <a:prstGeom prst="rect">
                  <a:avLst/>
                </a:prstGeom>
              </p:spPr>
              <p:style>
                <a:lnRef idx="1">
                  <a:schemeClr val="accent6"/>
                </a:lnRef>
                <a:fillRef idx="3">
                  <a:schemeClr val="accent6"/>
                </a:fillRef>
                <a:effectRef idx="2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" name="Rectangle 160">
                  <a:extLst>
                    <a:ext uri="{FF2B5EF4-FFF2-40B4-BE49-F238E27FC236}">
                      <a16:creationId xmlns:a16="http://schemas.microsoft.com/office/drawing/2014/main" id="{D749F6B2-32E3-484A-AD41-CC119F9EA70A}"/>
                    </a:ext>
                  </a:extLst>
                </p:cNvPr>
                <p:cNvSpPr/>
                <p:nvPr/>
              </p:nvSpPr>
              <p:spPr>
                <a:xfrm rot="5400000">
                  <a:off x="6358228" y="3719185"/>
                  <a:ext cx="310414" cy="497977"/>
                </a:xfrm>
                <a:prstGeom prst="rect">
                  <a:avLst/>
                </a:prstGeom>
              </p:spPr>
              <p:style>
                <a:lnRef idx="1">
                  <a:schemeClr val="accent6"/>
                </a:lnRef>
                <a:fillRef idx="3">
                  <a:schemeClr val="accent6"/>
                </a:fillRef>
                <a:effectRef idx="2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" name="Rectangle 161">
                  <a:extLst>
                    <a:ext uri="{FF2B5EF4-FFF2-40B4-BE49-F238E27FC236}">
                      <a16:creationId xmlns:a16="http://schemas.microsoft.com/office/drawing/2014/main" id="{7B3282C2-C7D4-7542-8E82-9E0D9247D09A}"/>
                    </a:ext>
                  </a:extLst>
                </p:cNvPr>
                <p:cNvSpPr/>
                <p:nvPr/>
              </p:nvSpPr>
              <p:spPr>
                <a:xfrm>
                  <a:off x="7336978" y="2804291"/>
                  <a:ext cx="343627" cy="478996"/>
                </a:xfrm>
                <a:prstGeom prst="rect">
                  <a:avLst/>
                </a:prstGeom>
              </p:spPr>
              <p:style>
                <a:lnRef idx="1">
                  <a:schemeClr val="accent6"/>
                </a:lnRef>
                <a:fillRef idx="3">
                  <a:schemeClr val="accent6"/>
                </a:fillRef>
                <a:effectRef idx="2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63" name="Straight Arrow Connector 162">
                  <a:extLst>
                    <a:ext uri="{FF2B5EF4-FFF2-40B4-BE49-F238E27FC236}">
                      <a16:creationId xmlns:a16="http://schemas.microsoft.com/office/drawing/2014/main" id="{E9716FFF-3FED-6144-AF2E-74DEBF2F26E4}"/>
                    </a:ext>
                  </a:extLst>
                </p:cNvPr>
                <p:cNvCxnSpPr>
                  <a:cxnSpLocks/>
                  <a:stCxn id="159" idx="3"/>
                  <a:endCxn id="158" idx="1"/>
                </p:cNvCxnSpPr>
                <p:nvPr/>
              </p:nvCxnSpPr>
              <p:spPr>
                <a:xfrm>
                  <a:off x="5624043" y="3043788"/>
                  <a:ext cx="545863" cy="1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64" name="Straight Arrow Connector 163">
                  <a:extLst>
                    <a:ext uri="{FF2B5EF4-FFF2-40B4-BE49-F238E27FC236}">
                      <a16:creationId xmlns:a16="http://schemas.microsoft.com/office/drawing/2014/main" id="{63B02F14-E9F1-F444-B68C-AA67AE0D0A4F}"/>
                    </a:ext>
                  </a:extLst>
                </p:cNvPr>
                <p:cNvCxnSpPr>
                  <a:cxnSpLocks/>
                  <a:stCxn id="162" idx="1"/>
                  <a:endCxn id="158" idx="3"/>
                </p:cNvCxnSpPr>
                <p:nvPr/>
              </p:nvCxnSpPr>
              <p:spPr>
                <a:xfrm flipH="1">
                  <a:off x="6856963" y="3043789"/>
                  <a:ext cx="480015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65" name="Straight Arrow Connector 164">
                  <a:extLst>
                    <a:ext uri="{FF2B5EF4-FFF2-40B4-BE49-F238E27FC236}">
                      <a16:creationId xmlns:a16="http://schemas.microsoft.com/office/drawing/2014/main" id="{40AB7E37-E752-1D4A-BC84-1022247EBC69}"/>
                    </a:ext>
                  </a:extLst>
                </p:cNvPr>
                <p:cNvCxnSpPr>
                  <a:cxnSpLocks/>
                  <a:stCxn id="160" idx="1"/>
                  <a:endCxn id="158" idx="0"/>
                </p:cNvCxnSpPr>
                <p:nvPr/>
              </p:nvCxnSpPr>
              <p:spPr>
                <a:xfrm flipH="1">
                  <a:off x="6513435" y="2262220"/>
                  <a:ext cx="2" cy="465065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66" name="Straight Arrow Connector 165">
                  <a:extLst>
                    <a:ext uri="{FF2B5EF4-FFF2-40B4-BE49-F238E27FC236}">
                      <a16:creationId xmlns:a16="http://schemas.microsoft.com/office/drawing/2014/main" id="{769CA4EE-FDF1-044A-A4D0-73742325165B}"/>
                    </a:ext>
                  </a:extLst>
                </p:cNvPr>
                <p:cNvCxnSpPr>
                  <a:cxnSpLocks/>
                  <a:stCxn id="161" idx="1"/>
                  <a:endCxn id="158" idx="2"/>
                </p:cNvCxnSpPr>
                <p:nvPr/>
              </p:nvCxnSpPr>
              <p:spPr>
                <a:xfrm flipH="1" flipV="1">
                  <a:off x="6513435" y="3360293"/>
                  <a:ext cx="1" cy="452673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156" name="Content Placeholder 58" descr="Close">
                <a:extLst>
                  <a:ext uri="{FF2B5EF4-FFF2-40B4-BE49-F238E27FC236}">
                    <a16:creationId xmlns:a16="http://schemas.microsoft.com/office/drawing/2014/main" id="{A23AFB21-869C-BD41-B20A-17EF912C8F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8303545" y="3222854"/>
                <a:ext cx="562547" cy="562547"/>
              </a:xfrm>
              <a:prstGeom prst="rect">
                <a:avLst/>
              </a:prstGeom>
            </p:spPr>
          </p:pic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5493F6D7-ADA0-6D42-B3D1-4173C91B4DA5}"/>
                </a:ext>
              </a:extLst>
            </p:cNvPr>
            <p:cNvGrpSpPr/>
            <p:nvPr/>
          </p:nvGrpSpPr>
          <p:grpSpPr>
            <a:xfrm>
              <a:off x="2416327" y="4083881"/>
              <a:ext cx="920006" cy="864643"/>
              <a:chOff x="7654967" y="2625306"/>
              <a:chExt cx="1798612" cy="1690377"/>
            </a:xfrm>
          </p:grpSpPr>
          <p:grpSp>
            <p:nvGrpSpPr>
              <p:cNvPr id="143" name="Group 142">
                <a:extLst>
                  <a:ext uri="{FF2B5EF4-FFF2-40B4-BE49-F238E27FC236}">
                    <a16:creationId xmlns:a16="http://schemas.microsoft.com/office/drawing/2014/main" id="{C0FB9401-DC54-584A-AB36-2E1D8AE65EFC}"/>
                  </a:ext>
                </a:extLst>
              </p:cNvPr>
              <p:cNvGrpSpPr/>
              <p:nvPr/>
            </p:nvGrpSpPr>
            <p:grpSpPr>
              <a:xfrm>
                <a:off x="7654967" y="2625306"/>
                <a:ext cx="1798612" cy="1690377"/>
                <a:chOff x="5275729" y="1913324"/>
                <a:chExt cx="2404876" cy="2210057"/>
              </a:xfrm>
            </p:grpSpPr>
            <p:sp>
              <p:nvSpPr>
                <p:cNvPr id="145" name="Rectangle 144">
                  <a:extLst>
                    <a:ext uri="{FF2B5EF4-FFF2-40B4-BE49-F238E27FC236}">
                      <a16:creationId xmlns:a16="http://schemas.microsoft.com/office/drawing/2014/main" id="{73E89C8E-AB0A-4242-915A-BC7AF4C90E8D}"/>
                    </a:ext>
                  </a:extLst>
                </p:cNvPr>
                <p:cNvSpPr/>
                <p:nvPr/>
              </p:nvSpPr>
              <p:spPr>
                <a:xfrm>
                  <a:off x="5275729" y="1913324"/>
                  <a:ext cx="2395071" cy="2209944"/>
                </a:xfrm>
                <a:prstGeom prst="rect">
                  <a:avLst/>
                </a:prstGeom>
                <a:solidFill>
                  <a:srgbClr val="92D050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6" name="Rectangle 145">
                  <a:extLst>
                    <a:ext uri="{FF2B5EF4-FFF2-40B4-BE49-F238E27FC236}">
                      <a16:creationId xmlns:a16="http://schemas.microsoft.com/office/drawing/2014/main" id="{D004E56C-11FC-7A49-9093-EAF999E77A4A}"/>
                    </a:ext>
                  </a:extLst>
                </p:cNvPr>
                <p:cNvSpPr/>
                <p:nvPr/>
              </p:nvSpPr>
              <p:spPr>
                <a:xfrm>
                  <a:off x="6169906" y="2727285"/>
                  <a:ext cx="687057" cy="633008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47" name="Rectangle 146">
                  <a:extLst>
                    <a:ext uri="{FF2B5EF4-FFF2-40B4-BE49-F238E27FC236}">
                      <a16:creationId xmlns:a16="http://schemas.microsoft.com/office/drawing/2014/main" id="{84A1372F-ADF5-5F4D-BCE9-CF1DEEC1EF8B}"/>
                    </a:ext>
                  </a:extLst>
                </p:cNvPr>
                <p:cNvSpPr/>
                <p:nvPr/>
              </p:nvSpPr>
              <p:spPr>
                <a:xfrm>
                  <a:off x="5280416" y="2804290"/>
                  <a:ext cx="343627" cy="478996"/>
                </a:xfrm>
                <a:prstGeom prst="rect">
                  <a:avLst/>
                </a:prstGeom>
              </p:spPr>
              <p:style>
                <a:lnRef idx="1">
                  <a:schemeClr val="accent6"/>
                </a:lnRef>
                <a:fillRef idx="3">
                  <a:schemeClr val="accent6"/>
                </a:fillRef>
                <a:effectRef idx="2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8" name="Rectangle 147">
                  <a:extLst>
                    <a:ext uri="{FF2B5EF4-FFF2-40B4-BE49-F238E27FC236}">
                      <a16:creationId xmlns:a16="http://schemas.microsoft.com/office/drawing/2014/main" id="{0B056A8A-3CEF-8146-BE12-A1DDEFF0A8AE}"/>
                    </a:ext>
                  </a:extLst>
                </p:cNvPr>
                <p:cNvSpPr/>
                <p:nvPr/>
              </p:nvSpPr>
              <p:spPr>
                <a:xfrm rot="16200000">
                  <a:off x="6341622" y="1853430"/>
                  <a:ext cx="343627" cy="473953"/>
                </a:xfrm>
                <a:prstGeom prst="rect">
                  <a:avLst/>
                </a:prstGeom>
              </p:spPr>
              <p:style>
                <a:lnRef idx="1">
                  <a:schemeClr val="accent6"/>
                </a:lnRef>
                <a:fillRef idx="3">
                  <a:schemeClr val="accent6"/>
                </a:fillRef>
                <a:effectRef idx="2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9" name="Rectangle 148">
                  <a:extLst>
                    <a:ext uri="{FF2B5EF4-FFF2-40B4-BE49-F238E27FC236}">
                      <a16:creationId xmlns:a16="http://schemas.microsoft.com/office/drawing/2014/main" id="{14415B8E-A41A-D444-9493-C5A45FB6F2FB}"/>
                    </a:ext>
                  </a:extLst>
                </p:cNvPr>
                <p:cNvSpPr/>
                <p:nvPr/>
              </p:nvSpPr>
              <p:spPr>
                <a:xfrm rot="5400000">
                  <a:off x="6358228" y="3719185"/>
                  <a:ext cx="310414" cy="497977"/>
                </a:xfrm>
                <a:prstGeom prst="rect">
                  <a:avLst/>
                </a:prstGeom>
              </p:spPr>
              <p:style>
                <a:lnRef idx="1">
                  <a:schemeClr val="accent6"/>
                </a:lnRef>
                <a:fillRef idx="3">
                  <a:schemeClr val="accent6"/>
                </a:fillRef>
                <a:effectRef idx="2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0" name="Rectangle 149">
                  <a:extLst>
                    <a:ext uri="{FF2B5EF4-FFF2-40B4-BE49-F238E27FC236}">
                      <a16:creationId xmlns:a16="http://schemas.microsoft.com/office/drawing/2014/main" id="{BAEB9E22-E5AA-F542-9DE5-157F1FC2F6FC}"/>
                    </a:ext>
                  </a:extLst>
                </p:cNvPr>
                <p:cNvSpPr/>
                <p:nvPr/>
              </p:nvSpPr>
              <p:spPr>
                <a:xfrm>
                  <a:off x="7336978" y="2804291"/>
                  <a:ext cx="343627" cy="478996"/>
                </a:xfrm>
                <a:prstGeom prst="rect">
                  <a:avLst/>
                </a:prstGeom>
              </p:spPr>
              <p:style>
                <a:lnRef idx="1">
                  <a:schemeClr val="accent6"/>
                </a:lnRef>
                <a:fillRef idx="3">
                  <a:schemeClr val="accent6"/>
                </a:fillRef>
                <a:effectRef idx="2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51" name="Straight Arrow Connector 150">
                  <a:extLst>
                    <a:ext uri="{FF2B5EF4-FFF2-40B4-BE49-F238E27FC236}">
                      <a16:creationId xmlns:a16="http://schemas.microsoft.com/office/drawing/2014/main" id="{7E47E196-886E-7D4D-A884-BB6FC0BCED33}"/>
                    </a:ext>
                  </a:extLst>
                </p:cNvPr>
                <p:cNvCxnSpPr>
                  <a:cxnSpLocks/>
                  <a:stCxn id="147" idx="3"/>
                  <a:endCxn id="146" idx="1"/>
                </p:cNvCxnSpPr>
                <p:nvPr/>
              </p:nvCxnSpPr>
              <p:spPr>
                <a:xfrm>
                  <a:off x="5624043" y="3043788"/>
                  <a:ext cx="545863" cy="1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2" name="Straight Arrow Connector 151">
                  <a:extLst>
                    <a:ext uri="{FF2B5EF4-FFF2-40B4-BE49-F238E27FC236}">
                      <a16:creationId xmlns:a16="http://schemas.microsoft.com/office/drawing/2014/main" id="{21E0CBCC-E751-4849-89C7-F3261B2E1B6D}"/>
                    </a:ext>
                  </a:extLst>
                </p:cNvPr>
                <p:cNvCxnSpPr>
                  <a:cxnSpLocks/>
                  <a:stCxn id="150" idx="1"/>
                  <a:endCxn id="146" idx="3"/>
                </p:cNvCxnSpPr>
                <p:nvPr/>
              </p:nvCxnSpPr>
              <p:spPr>
                <a:xfrm flipH="1">
                  <a:off x="6856963" y="3043789"/>
                  <a:ext cx="480015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3" name="Straight Arrow Connector 152">
                  <a:extLst>
                    <a:ext uri="{FF2B5EF4-FFF2-40B4-BE49-F238E27FC236}">
                      <a16:creationId xmlns:a16="http://schemas.microsoft.com/office/drawing/2014/main" id="{9B2C531A-A838-9648-AB37-B6A25C15CFAB}"/>
                    </a:ext>
                  </a:extLst>
                </p:cNvPr>
                <p:cNvCxnSpPr>
                  <a:cxnSpLocks/>
                  <a:stCxn id="148" idx="1"/>
                  <a:endCxn id="146" idx="0"/>
                </p:cNvCxnSpPr>
                <p:nvPr/>
              </p:nvCxnSpPr>
              <p:spPr>
                <a:xfrm flipH="1">
                  <a:off x="6513435" y="2262220"/>
                  <a:ext cx="2" cy="465065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4" name="Straight Arrow Connector 153">
                  <a:extLst>
                    <a:ext uri="{FF2B5EF4-FFF2-40B4-BE49-F238E27FC236}">
                      <a16:creationId xmlns:a16="http://schemas.microsoft.com/office/drawing/2014/main" id="{9CCF98DF-6DAE-C34F-AF74-6635A0080043}"/>
                    </a:ext>
                  </a:extLst>
                </p:cNvPr>
                <p:cNvCxnSpPr>
                  <a:cxnSpLocks/>
                  <a:stCxn id="149" idx="1"/>
                  <a:endCxn id="146" idx="2"/>
                </p:cNvCxnSpPr>
                <p:nvPr/>
              </p:nvCxnSpPr>
              <p:spPr>
                <a:xfrm flipH="1" flipV="1">
                  <a:off x="6513435" y="3360293"/>
                  <a:ext cx="1" cy="452673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144" name="Content Placeholder 58" descr="Close">
                <a:extLst>
                  <a:ext uri="{FF2B5EF4-FFF2-40B4-BE49-F238E27FC236}">
                    <a16:creationId xmlns:a16="http://schemas.microsoft.com/office/drawing/2014/main" id="{BBC38F33-9563-0540-9279-21E56B05FE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8303545" y="3222854"/>
                <a:ext cx="562547" cy="562547"/>
              </a:xfrm>
              <a:prstGeom prst="rect">
                <a:avLst/>
              </a:prstGeom>
            </p:spPr>
          </p:pic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49039A95-8BC5-5C4F-8280-B8337B5E483E}"/>
                </a:ext>
              </a:extLst>
            </p:cNvPr>
            <p:cNvGrpSpPr/>
            <p:nvPr/>
          </p:nvGrpSpPr>
          <p:grpSpPr>
            <a:xfrm>
              <a:off x="808031" y="4049563"/>
              <a:ext cx="920006" cy="864643"/>
              <a:chOff x="7654967" y="2625306"/>
              <a:chExt cx="1798612" cy="1690377"/>
            </a:xfrm>
          </p:grpSpPr>
          <p:grpSp>
            <p:nvGrpSpPr>
              <p:cNvPr id="131" name="Group 130">
                <a:extLst>
                  <a:ext uri="{FF2B5EF4-FFF2-40B4-BE49-F238E27FC236}">
                    <a16:creationId xmlns:a16="http://schemas.microsoft.com/office/drawing/2014/main" id="{75F5E8C3-1B23-9645-B683-24EAE155DDE2}"/>
                  </a:ext>
                </a:extLst>
              </p:cNvPr>
              <p:cNvGrpSpPr/>
              <p:nvPr/>
            </p:nvGrpSpPr>
            <p:grpSpPr>
              <a:xfrm>
                <a:off x="7654967" y="2625306"/>
                <a:ext cx="1798612" cy="1690377"/>
                <a:chOff x="5275729" y="1913324"/>
                <a:chExt cx="2404876" cy="2210057"/>
              </a:xfrm>
            </p:grpSpPr>
            <p:sp>
              <p:nvSpPr>
                <p:cNvPr id="133" name="Rectangle 132">
                  <a:extLst>
                    <a:ext uri="{FF2B5EF4-FFF2-40B4-BE49-F238E27FC236}">
                      <a16:creationId xmlns:a16="http://schemas.microsoft.com/office/drawing/2014/main" id="{2CDDC06F-DA74-424D-A4D8-DBA6C8B4BF5F}"/>
                    </a:ext>
                  </a:extLst>
                </p:cNvPr>
                <p:cNvSpPr/>
                <p:nvPr/>
              </p:nvSpPr>
              <p:spPr>
                <a:xfrm>
                  <a:off x="5275729" y="1913324"/>
                  <a:ext cx="2395071" cy="2209944"/>
                </a:xfrm>
                <a:prstGeom prst="rect">
                  <a:avLst/>
                </a:prstGeom>
                <a:solidFill>
                  <a:srgbClr val="92D050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4" name="Rectangle 133">
                  <a:extLst>
                    <a:ext uri="{FF2B5EF4-FFF2-40B4-BE49-F238E27FC236}">
                      <a16:creationId xmlns:a16="http://schemas.microsoft.com/office/drawing/2014/main" id="{F5498DCC-9AB9-BC4F-AF1E-707195E45A1D}"/>
                    </a:ext>
                  </a:extLst>
                </p:cNvPr>
                <p:cNvSpPr/>
                <p:nvPr/>
              </p:nvSpPr>
              <p:spPr>
                <a:xfrm>
                  <a:off x="6169906" y="2727285"/>
                  <a:ext cx="687057" cy="633008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35" name="Rectangle 134">
                  <a:extLst>
                    <a:ext uri="{FF2B5EF4-FFF2-40B4-BE49-F238E27FC236}">
                      <a16:creationId xmlns:a16="http://schemas.microsoft.com/office/drawing/2014/main" id="{F979AC30-7A27-3640-A358-FD80D0207F09}"/>
                    </a:ext>
                  </a:extLst>
                </p:cNvPr>
                <p:cNvSpPr/>
                <p:nvPr/>
              </p:nvSpPr>
              <p:spPr>
                <a:xfrm>
                  <a:off x="5280416" y="2804290"/>
                  <a:ext cx="343627" cy="478996"/>
                </a:xfrm>
                <a:prstGeom prst="rect">
                  <a:avLst/>
                </a:prstGeom>
              </p:spPr>
              <p:style>
                <a:lnRef idx="1">
                  <a:schemeClr val="accent6"/>
                </a:lnRef>
                <a:fillRef idx="3">
                  <a:schemeClr val="accent6"/>
                </a:fillRef>
                <a:effectRef idx="2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6" name="Rectangle 135">
                  <a:extLst>
                    <a:ext uri="{FF2B5EF4-FFF2-40B4-BE49-F238E27FC236}">
                      <a16:creationId xmlns:a16="http://schemas.microsoft.com/office/drawing/2014/main" id="{98C581E9-1C79-4040-B1DD-99A72A4203C9}"/>
                    </a:ext>
                  </a:extLst>
                </p:cNvPr>
                <p:cNvSpPr/>
                <p:nvPr/>
              </p:nvSpPr>
              <p:spPr>
                <a:xfrm rot="16200000">
                  <a:off x="6341622" y="1853430"/>
                  <a:ext cx="343627" cy="473953"/>
                </a:xfrm>
                <a:prstGeom prst="rect">
                  <a:avLst/>
                </a:prstGeom>
              </p:spPr>
              <p:style>
                <a:lnRef idx="1">
                  <a:schemeClr val="accent6"/>
                </a:lnRef>
                <a:fillRef idx="3">
                  <a:schemeClr val="accent6"/>
                </a:fillRef>
                <a:effectRef idx="2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7" name="Rectangle 136">
                  <a:extLst>
                    <a:ext uri="{FF2B5EF4-FFF2-40B4-BE49-F238E27FC236}">
                      <a16:creationId xmlns:a16="http://schemas.microsoft.com/office/drawing/2014/main" id="{65F80B0F-8155-B348-BD44-4216B6CD7CE4}"/>
                    </a:ext>
                  </a:extLst>
                </p:cNvPr>
                <p:cNvSpPr/>
                <p:nvPr/>
              </p:nvSpPr>
              <p:spPr>
                <a:xfrm rot="5400000">
                  <a:off x="6358228" y="3719185"/>
                  <a:ext cx="310414" cy="497977"/>
                </a:xfrm>
                <a:prstGeom prst="rect">
                  <a:avLst/>
                </a:prstGeom>
              </p:spPr>
              <p:style>
                <a:lnRef idx="1">
                  <a:schemeClr val="accent6"/>
                </a:lnRef>
                <a:fillRef idx="3">
                  <a:schemeClr val="accent6"/>
                </a:fillRef>
                <a:effectRef idx="2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8" name="Rectangle 137">
                  <a:extLst>
                    <a:ext uri="{FF2B5EF4-FFF2-40B4-BE49-F238E27FC236}">
                      <a16:creationId xmlns:a16="http://schemas.microsoft.com/office/drawing/2014/main" id="{05F144A1-65F1-374E-8EA1-DA7C6FBBAFE1}"/>
                    </a:ext>
                  </a:extLst>
                </p:cNvPr>
                <p:cNvSpPr/>
                <p:nvPr/>
              </p:nvSpPr>
              <p:spPr>
                <a:xfrm>
                  <a:off x="7336978" y="2804291"/>
                  <a:ext cx="343627" cy="478996"/>
                </a:xfrm>
                <a:prstGeom prst="rect">
                  <a:avLst/>
                </a:prstGeom>
              </p:spPr>
              <p:style>
                <a:lnRef idx="1">
                  <a:schemeClr val="accent6"/>
                </a:lnRef>
                <a:fillRef idx="3">
                  <a:schemeClr val="accent6"/>
                </a:fillRef>
                <a:effectRef idx="2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39" name="Straight Arrow Connector 138">
                  <a:extLst>
                    <a:ext uri="{FF2B5EF4-FFF2-40B4-BE49-F238E27FC236}">
                      <a16:creationId xmlns:a16="http://schemas.microsoft.com/office/drawing/2014/main" id="{E486D3F2-8728-8B40-862F-7134B50E586B}"/>
                    </a:ext>
                  </a:extLst>
                </p:cNvPr>
                <p:cNvCxnSpPr>
                  <a:cxnSpLocks/>
                  <a:stCxn id="135" idx="3"/>
                  <a:endCxn id="134" idx="1"/>
                </p:cNvCxnSpPr>
                <p:nvPr/>
              </p:nvCxnSpPr>
              <p:spPr>
                <a:xfrm>
                  <a:off x="5624043" y="3043788"/>
                  <a:ext cx="545863" cy="1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0" name="Straight Arrow Connector 139">
                  <a:extLst>
                    <a:ext uri="{FF2B5EF4-FFF2-40B4-BE49-F238E27FC236}">
                      <a16:creationId xmlns:a16="http://schemas.microsoft.com/office/drawing/2014/main" id="{C6B04B10-6ABF-D348-A118-CDF255A61B66}"/>
                    </a:ext>
                  </a:extLst>
                </p:cNvPr>
                <p:cNvCxnSpPr>
                  <a:cxnSpLocks/>
                  <a:stCxn id="138" idx="1"/>
                  <a:endCxn id="134" idx="3"/>
                </p:cNvCxnSpPr>
                <p:nvPr/>
              </p:nvCxnSpPr>
              <p:spPr>
                <a:xfrm flipH="1">
                  <a:off x="6856963" y="3043789"/>
                  <a:ext cx="480015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1" name="Straight Arrow Connector 140">
                  <a:extLst>
                    <a:ext uri="{FF2B5EF4-FFF2-40B4-BE49-F238E27FC236}">
                      <a16:creationId xmlns:a16="http://schemas.microsoft.com/office/drawing/2014/main" id="{CC0ECB68-65A0-5742-94BA-846421D21C34}"/>
                    </a:ext>
                  </a:extLst>
                </p:cNvPr>
                <p:cNvCxnSpPr>
                  <a:cxnSpLocks/>
                  <a:stCxn id="136" idx="1"/>
                  <a:endCxn id="134" idx="0"/>
                </p:cNvCxnSpPr>
                <p:nvPr/>
              </p:nvCxnSpPr>
              <p:spPr>
                <a:xfrm flipH="1">
                  <a:off x="6513435" y="2262220"/>
                  <a:ext cx="2" cy="465065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2" name="Straight Arrow Connector 141">
                  <a:extLst>
                    <a:ext uri="{FF2B5EF4-FFF2-40B4-BE49-F238E27FC236}">
                      <a16:creationId xmlns:a16="http://schemas.microsoft.com/office/drawing/2014/main" id="{BB58300A-94DA-EF4E-82BC-E0DE251F4A5F}"/>
                    </a:ext>
                  </a:extLst>
                </p:cNvPr>
                <p:cNvCxnSpPr>
                  <a:cxnSpLocks/>
                  <a:stCxn id="137" idx="1"/>
                  <a:endCxn id="134" idx="2"/>
                </p:cNvCxnSpPr>
                <p:nvPr/>
              </p:nvCxnSpPr>
              <p:spPr>
                <a:xfrm flipH="1" flipV="1">
                  <a:off x="6513435" y="3360293"/>
                  <a:ext cx="1" cy="452673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132" name="Content Placeholder 58" descr="Close">
                <a:extLst>
                  <a:ext uri="{FF2B5EF4-FFF2-40B4-BE49-F238E27FC236}">
                    <a16:creationId xmlns:a16="http://schemas.microsoft.com/office/drawing/2014/main" id="{66857C53-DEF4-5E47-925D-7C1F4595E5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8303545" y="3222854"/>
                <a:ext cx="562547" cy="562547"/>
              </a:xfrm>
              <a:prstGeom prst="rect">
                <a:avLst/>
              </a:prstGeom>
            </p:spPr>
          </p:pic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69CF4590-DD25-D44D-94E0-C0549D10D18D}"/>
                </a:ext>
              </a:extLst>
            </p:cNvPr>
            <p:cNvGrpSpPr/>
            <p:nvPr/>
          </p:nvGrpSpPr>
          <p:grpSpPr>
            <a:xfrm>
              <a:off x="4009123" y="2748390"/>
              <a:ext cx="920006" cy="864643"/>
              <a:chOff x="7654967" y="2625306"/>
              <a:chExt cx="1798612" cy="1690377"/>
            </a:xfrm>
          </p:grpSpPr>
          <p:grpSp>
            <p:nvGrpSpPr>
              <p:cNvPr id="119" name="Group 118">
                <a:extLst>
                  <a:ext uri="{FF2B5EF4-FFF2-40B4-BE49-F238E27FC236}">
                    <a16:creationId xmlns:a16="http://schemas.microsoft.com/office/drawing/2014/main" id="{033A6E81-CF40-8647-ABDD-5FD049F4D1DE}"/>
                  </a:ext>
                </a:extLst>
              </p:cNvPr>
              <p:cNvGrpSpPr/>
              <p:nvPr/>
            </p:nvGrpSpPr>
            <p:grpSpPr>
              <a:xfrm>
                <a:off x="7654967" y="2625306"/>
                <a:ext cx="1798612" cy="1690377"/>
                <a:chOff x="5275729" y="1913324"/>
                <a:chExt cx="2404876" cy="2210057"/>
              </a:xfrm>
            </p:grpSpPr>
            <p:sp>
              <p:nvSpPr>
                <p:cNvPr id="121" name="Rectangle 120">
                  <a:extLst>
                    <a:ext uri="{FF2B5EF4-FFF2-40B4-BE49-F238E27FC236}">
                      <a16:creationId xmlns:a16="http://schemas.microsoft.com/office/drawing/2014/main" id="{1D42057C-8616-B549-A75F-181D5587D7E2}"/>
                    </a:ext>
                  </a:extLst>
                </p:cNvPr>
                <p:cNvSpPr/>
                <p:nvPr/>
              </p:nvSpPr>
              <p:spPr>
                <a:xfrm>
                  <a:off x="5275729" y="1913324"/>
                  <a:ext cx="2395071" cy="2209944"/>
                </a:xfrm>
                <a:prstGeom prst="rect">
                  <a:avLst/>
                </a:prstGeom>
                <a:solidFill>
                  <a:srgbClr val="92D050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2" name="Rectangle 121">
                  <a:extLst>
                    <a:ext uri="{FF2B5EF4-FFF2-40B4-BE49-F238E27FC236}">
                      <a16:creationId xmlns:a16="http://schemas.microsoft.com/office/drawing/2014/main" id="{52D782B3-543A-6B43-A253-B0D1B716E0F9}"/>
                    </a:ext>
                  </a:extLst>
                </p:cNvPr>
                <p:cNvSpPr/>
                <p:nvPr/>
              </p:nvSpPr>
              <p:spPr>
                <a:xfrm>
                  <a:off x="6169906" y="2727285"/>
                  <a:ext cx="687057" cy="633008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23" name="Rectangle 122">
                  <a:extLst>
                    <a:ext uri="{FF2B5EF4-FFF2-40B4-BE49-F238E27FC236}">
                      <a16:creationId xmlns:a16="http://schemas.microsoft.com/office/drawing/2014/main" id="{3A335928-6526-1D4B-A198-8BBC0F15B862}"/>
                    </a:ext>
                  </a:extLst>
                </p:cNvPr>
                <p:cNvSpPr/>
                <p:nvPr/>
              </p:nvSpPr>
              <p:spPr>
                <a:xfrm>
                  <a:off x="5280416" y="2804290"/>
                  <a:ext cx="343627" cy="478996"/>
                </a:xfrm>
                <a:prstGeom prst="rect">
                  <a:avLst/>
                </a:prstGeom>
              </p:spPr>
              <p:style>
                <a:lnRef idx="1">
                  <a:schemeClr val="accent6"/>
                </a:lnRef>
                <a:fillRef idx="3">
                  <a:schemeClr val="accent6"/>
                </a:fillRef>
                <a:effectRef idx="2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4" name="Rectangle 123">
                  <a:extLst>
                    <a:ext uri="{FF2B5EF4-FFF2-40B4-BE49-F238E27FC236}">
                      <a16:creationId xmlns:a16="http://schemas.microsoft.com/office/drawing/2014/main" id="{129EBD9E-1799-764B-943B-44A62ACC53BC}"/>
                    </a:ext>
                  </a:extLst>
                </p:cNvPr>
                <p:cNvSpPr/>
                <p:nvPr/>
              </p:nvSpPr>
              <p:spPr>
                <a:xfrm rot="16200000">
                  <a:off x="6341622" y="1853430"/>
                  <a:ext cx="343627" cy="473953"/>
                </a:xfrm>
                <a:prstGeom prst="rect">
                  <a:avLst/>
                </a:prstGeom>
              </p:spPr>
              <p:style>
                <a:lnRef idx="1">
                  <a:schemeClr val="accent6"/>
                </a:lnRef>
                <a:fillRef idx="3">
                  <a:schemeClr val="accent6"/>
                </a:fillRef>
                <a:effectRef idx="2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5" name="Rectangle 124">
                  <a:extLst>
                    <a:ext uri="{FF2B5EF4-FFF2-40B4-BE49-F238E27FC236}">
                      <a16:creationId xmlns:a16="http://schemas.microsoft.com/office/drawing/2014/main" id="{05C596CB-BA58-8C4A-BB77-472C04CCE831}"/>
                    </a:ext>
                  </a:extLst>
                </p:cNvPr>
                <p:cNvSpPr/>
                <p:nvPr/>
              </p:nvSpPr>
              <p:spPr>
                <a:xfrm rot="5400000">
                  <a:off x="6358228" y="3719185"/>
                  <a:ext cx="310414" cy="497977"/>
                </a:xfrm>
                <a:prstGeom prst="rect">
                  <a:avLst/>
                </a:prstGeom>
              </p:spPr>
              <p:style>
                <a:lnRef idx="1">
                  <a:schemeClr val="accent6"/>
                </a:lnRef>
                <a:fillRef idx="3">
                  <a:schemeClr val="accent6"/>
                </a:fillRef>
                <a:effectRef idx="2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6" name="Rectangle 125">
                  <a:extLst>
                    <a:ext uri="{FF2B5EF4-FFF2-40B4-BE49-F238E27FC236}">
                      <a16:creationId xmlns:a16="http://schemas.microsoft.com/office/drawing/2014/main" id="{CFDA79F4-C648-3648-BC96-5DA0217C6A6A}"/>
                    </a:ext>
                  </a:extLst>
                </p:cNvPr>
                <p:cNvSpPr/>
                <p:nvPr/>
              </p:nvSpPr>
              <p:spPr>
                <a:xfrm>
                  <a:off x="7336978" y="2804291"/>
                  <a:ext cx="343627" cy="478996"/>
                </a:xfrm>
                <a:prstGeom prst="rect">
                  <a:avLst/>
                </a:prstGeom>
              </p:spPr>
              <p:style>
                <a:lnRef idx="1">
                  <a:schemeClr val="accent6"/>
                </a:lnRef>
                <a:fillRef idx="3">
                  <a:schemeClr val="accent6"/>
                </a:fillRef>
                <a:effectRef idx="2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27" name="Straight Arrow Connector 126">
                  <a:extLst>
                    <a:ext uri="{FF2B5EF4-FFF2-40B4-BE49-F238E27FC236}">
                      <a16:creationId xmlns:a16="http://schemas.microsoft.com/office/drawing/2014/main" id="{151A4335-85E8-8C4C-B8D4-C623282AE6F0}"/>
                    </a:ext>
                  </a:extLst>
                </p:cNvPr>
                <p:cNvCxnSpPr>
                  <a:cxnSpLocks/>
                  <a:stCxn id="123" idx="3"/>
                  <a:endCxn id="122" idx="1"/>
                </p:cNvCxnSpPr>
                <p:nvPr/>
              </p:nvCxnSpPr>
              <p:spPr>
                <a:xfrm>
                  <a:off x="5624043" y="3043788"/>
                  <a:ext cx="545863" cy="1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Straight Arrow Connector 127">
                  <a:extLst>
                    <a:ext uri="{FF2B5EF4-FFF2-40B4-BE49-F238E27FC236}">
                      <a16:creationId xmlns:a16="http://schemas.microsoft.com/office/drawing/2014/main" id="{C67681DD-7FA5-CF49-B60D-FA9AAB2CF39C}"/>
                    </a:ext>
                  </a:extLst>
                </p:cNvPr>
                <p:cNvCxnSpPr>
                  <a:cxnSpLocks/>
                  <a:stCxn id="126" idx="1"/>
                  <a:endCxn id="122" idx="3"/>
                </p:cNvCxnSpPr>
                <p:nvPr/>
              </p:nvCxnSpPr>
              <p:spPr>
                <a:xfrm flipH="1">
                  <a:off x="6856963" y="3043789"/>
                  <a:ext cx="480015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Straight Arrow Connector 128">
                  <a:extLst>
                    <a:ext uri="{FF2B5EF4-FFF2-40B4-BE49-F238E27FC236}">
                      <a16:creationId xmlns:a16="http://schemas.microsoft.com/office/drawing/2014/main" id="{CA724F6A-95CB-0D47-8272-AC6691DCBAA8}"/>
                    </a:ext>
                  </a:extLst>
                </p:cNvPr>
                <p:cNvCxnSpPr>
                  <a:cxnSpLocks/>
                  <a:stCxn id="124" idx="1"/>
                  <a:endCxn id="122" idx="0"/>
                </p:cNvCxnSpPr>
                <p:nvPr/>
              </p:nvCxnSpPr>
              <p:spPr>
                <a:xfrm flipH="1">
                  <a:off x="6513435" y="2262220"/>
                  <a:ext cx="2" cy="465065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Straight Arrow Connector 129">
                  <a:extLst>
                    <a:ext uri="{FF2B5EF4-FFF2-40B4-BE49-F238E27FC236}">
                      <a16:creationId xmlns:a16="http://schemas.microsoft.com/office/drawing/2014/main" id="{D0AA27A4-77A6-104A-8FCA-E74D01D93275}"/>
                    </a:ext>
                  </a:extLst>
                </p:cNvPr>
                <p:cNvCxnSpPr>
                  <a:cxnSpLocks/>
                  <a:stCxn id="125" idx="1"/>
                  <a:endCxn id="122" idx="2"/>
                </p:cNvCxnSpPr>
                <p:nvPr/>
              </p:nvCxnSpPr>
              <p:spPr>
                <a:xfrm flipH="1" flipV="1">
                  <a:off x="6513435" y="3360293"/>
                  <a:ext cx="1" cy="452673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120" name="Content Placeholder 58" descr="Close">
                <a:extLst>
                  <a:ext uri="{FF2B5EF4-FFF2-40B4-BE49-F238E27FC236}">
                    <a16:creationId xmlns:a16="http://schemas.microsoft.com/office/drawing/2014/main" id="{47A34E82-D7E8-3747-8919-E4AFB9515F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8303545" y="3222854"/>
                <a:ext cx="562547" cy="562547"/>
              </a:xfrm>
              <a:prstGeom prst="rect">
                <a:avLst/>
              </a:prstGeom>
            </p:spPr>
          </p:pic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CB009CEC-CF61-D146-98B9-783703A6B936}"/>
                </a:ext>
              </a:extLst>
            </p:cNvPr>
            <p:cNvGrpSpPr/>
            <p:nvPr/>
          </p:nvGrpSpPr>
          <p:grpSpPr>
            <a:xfrm>
              <a:off x="5584808" y="4104887"/>
              <a:ext cx="920006" cy="864643"/>
              <a:chOff x="7654967" y="2625306"/>
              <a:chExt cx="1798612" cy="1690377"/>
            </a:xfrm>
          </p:grpSpPr>
          <p:grpSp>
            <p:nvGrpSpPr>
              <p:cNvPr id="107" name="Group 106">
                <a:extLst>
                  <a:ext uri="{FF2B5EF4-FFF2-40B4-BE49-F238E27FC236}">
                    <a16:creationId xmlns:a16="http://schemas.microsoft.com/office/drawing/2014/main" id="{3AD06E68-AA95-3540-8D41-75D400980748}"/>
                  </a:ext>
                </a:extLst>
              </p:cNvPr>
              <p:cNvGrpSpPr/>
              <p:nvPr/>
            </p:nvGrpSpPr>
            <p:grpSpPr>
              <a:xfrm>
                <a:off x="7654967" y="2625306"/>
                <a:ext cx="1798612" cy="1690377"/>
                <a:chOff x="5275729" y="1913324"/>
                <a:chExt cx="2404876" cy="2210057"/>
              </a:xfrm>
            </p:grpSpPr>
            <p:sp>
              <p:nvSpPr>
                <p:cNvPr id="109" name="Rectangle 108">
                  <a:extLst>
                    <a:ext uri="{FF2B5EF4-FFF2-40B4-BE49-F238E27FC236}">
                      <a16:creationId xmlns:a16="http://schemas.microsoft.com/office/drawing/2014/main" id="{48C18A02-FF08-154F-8D44-EC92A6BB5CE5}"/>
                    </a:ext>
                  </a:extLst>
                </p:cNvPr>
                <p:cNvSpPr/>
                <p:nvPr/>
              </p:nvSpPr>
              <p:spPr>
                <a:xfrm>
                  <a:off x="5275729" y="1913324"/>
                  <a:ext cx="2395071" cy="2209944"/>
                </a:xfrm>
                <a:prstGeom prst="rect">
                  <a:avLst/>
                </a:prstGeom>
                <a:solidFill>
                  <a:srgbClr val="92D050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0" name="Rectangle 109">
                  <a:extLst>
                    <a:ext uri="{FF2B5EF4-FFF2-40B4-BE49-F238E27FC236}">
                      <a16:creationId xmlns:a16="http://schemas.microsoft.com/office/drawing/2014/main" id="{323B1DC5-229D-A540-88F3-CEFDC6BC9656}"/>
                    </a:ext>
                  </a:extLst>
                </p:cNvPr>
                <p:cNvSpPr/>
                <p:nvPr/>
              </p:nvSpPr>
              <p:spPr>
                <a:xfrm>
                  <a:off x="6169906" y="2727285"/>
                  <a:ext cx="687057" cy="633008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11" name="Rectangle 110">
                  <a:extLst>
                    <a:ext uri="{FF2B5EF4-FFF2-40B4-BE49-F238E27FC236}">
                      <a16:creationId xmlns:a16="http://schemas.microsoft.com/office/drawing/2014/main" id="{9DB84E46-88AD-1545-95AB-AF58F194432E}"/>
                    </a:ext>
                  </a:extLst>
                </p:cNvPr>
                <p:cNvSpPr/>
                <p:nvPr/>
              </p:nvSpPr>
              <p:spPr>
                <a:xfrm>
                  <a:off x="5280416" y="2804290"/>
                  <a:ext cx="343627" cy="478996"/>
                </a:xfrm>
                <a:prstGeom prst="rect">
                  <a:avLst/>
                </a:prstGeom>
              </p:spPr>
              <p:style>
                <a:lnRef idx="1">
                  <a:schemeClr val="accent6"/>
                </a:lnRef>
                <a:fillRef idx="3">
                  <a:schemeClr val="accent6"/>
                </a:fillRef>
                <a:effectRef idx="2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2" name="Rectangle 111">
                  <a:extLst>
                    <a:ext uri="{FF2B5EF4-FFF2-40B4-BE49-F238E27FC236}">
                      <a16:creationId xmlns:a16="http://schemas.microsoft.com/office/drawing/2014/main" id="{49758BE5-D1AB-1847-B6DF-8EB8A27EA873}"/>
                    </a:ext>
                  </a:extLst>
                </p:cNvPr>
                <p:cNvSpPr/>
                <p:nvPr/>
              </p:nvSpPr>
              <p:spPr>
                <a:xfrm rot="16200000">
                  <a:off x="6341622" y="1853430"/>
                  <a:ext cx="343627" cy="473953"/>
                </a:xfrm>
                <a:prstGeom prst="rect">
                  <a:avLst/>
                </a:prstGeom>
              </p:spPr>
              <p:style>
                <a:lnRef idx="1">
                  <a:schemeClr val="accent6"/>
                </a:lnRef>
                <a:fillRef idx="3">
                  <a:schemeClr val="accent6"/>
                </a:fillRef>
                <a:effectRef idx="2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3" name="Rectangle 112">
                  <a:extLst>
                    <a:ext uri="{FF2B5EF4-FFF2-40B4-BE49-F238E27FC236}">
                      <a16:creationId xmlns:a16="http://schemas.microsoft.com/office/drawing/2014/main" id="{FA62B5BF-BE80-8D4E-96C0-ABE7478D8BCD}"/>
                    </a:ext>
                  </a:extLst>
                </p:cNvPr>
                <p:cNvSpPr/>
                <p:nvPr/>
              </p:nvSpPr>
              <p:spPr>
                <a:xfrm rot="5400000">
                  <a:off x="6358228" y="3719185"/>
                  <a:ext cx="310414" cy="497977"/>
                </a:xfrm>
                <a:prstGeom prst="rect">
                  <a:avLst/>
                </a:prstGeom>
              </p:spPr>
              <p:style>
                <a:lnRef idx="1">
                  <a:schemeClr val="accent6"/>
                </a:lnRef>
                <a:fillRef idx="3">
                  <a:schemeClr val="accent6"/>
                </a:fillRef>
                <a:effectRef idx="2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4" name="Rectangle 113">
                  <a:extLst>
                    <a:ext uri="{FF2B5EF4-FFF2-40B4-BE49-F238E27FC236}">
                      <a16:creationId xmlns:a16="http://schemas.microsoft.com/office/drawing/2014/main" id="{6324CB0E-2556-EC4F-8383-C375D23D00E2}"/>
                    </a:ext>
                  </a:extLst>
                </p:cNvPr>
                <p:cNvSpPr/>
                <p:nvPr/>
              </p:nvSpPr>
              <p:spPr>
                <a:xfrm>
                  <a:off x="7336978" y="2804291"/>
                  <a:ext cx="343627" cy="478996"/>
                </a:xfrm>
                <a:prstGeom prst="rect">
                  <a:avLst/>
                </a:prstGeom>
              </p:spPr>
              <p:style>
                <a:lnRef idx="1">
                  <a:schemeClr val="accent6"/>
                </a:lnRef>
                <a:fillRef idx="3">
                  <a:schemeClr val="accent6"/>
                </a:fillRef>
                <a:effectRef idx="2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15" name="Straight Arrow Connector 114">
                  <a:extLst>
                    <a:ext uri="{FF2B5EF4-FFF2-40B4-BE49-F238E27FC236}">
                      <a16:creationId xmlns:a16="http://schemas.microsoft.com/office/drawing/2014/main" id="{35A83357-12D3-1F45-9CEF-03B134C6221E}"/>
                    </a:ext>
                  </a:extLst>
                </p:cNvPr>
                <p:cNvCxnSpPr>
                  <a:cxnSpLocks/>
                  <a:stCxn id="111" idx="3"/>
                  <a:endCxn id="110" idx="1"/>
                </p:cNvCxnSpPr>
                <p:nvPr/>
              </p:nvCxnSpPr>
              <p:spPr>
                <a:xfrm>
                  <a:off x="5624043" y="3043788"/>
                  <a:ext cx="545863" cy="1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16" name="Straight Arrow Connector 115">
                  <a:extLst>
                    <a:ext uri="{FF2B5EF4-FFF2-40B4-BE49-F238E27FC236}">
                      <a16:creationId xmlns:a16="http://schemas.microsoft.com/office/drawing/2014/main" id="{E1657CF3-036C-6A4B-8C7C-373E23D7BD9C}"/>
                    </a:ext>
                  </a:extLst>
                </p:cNvPr>
                <p:cNvCxnSpPr>
                  <a:cxnSpLocks/>
                  <a:stCxn id="114" idx="1"/>
                  <a:endCxn id="110" idx="3"/>
                </p:cNvCxnSpPr>
                <p:nvPr/>
              </p:nvCxnSpPr>
              <p:spPr>
                <a:xfrm flipH="1">
                  <a:off x="6856963" y="3043789"/>
                  <a:ext cx="480015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17" name="Straight Arrow Connector 116">
                  <a:extLst>
                    <a:ext uri="{FF2B5EF4-FFF2-40B4-BE49-F238E27FC236}">
                      <a16:creationId xmlns:a16="http://schemas.microsoft.com/office/drawing/2014/main" id="{FCC131F3-744A-9F4C-908D-1AB39E0DAC05}"/>
                    </a:ext>
                  </a:extLst>
                </p:cNvPr>
                <p:cNvCxnSpPr>
                  <a:cxnSpLocks/>
                  <a:stCxn id="112" idx="1"/>
                  <a:endCxn id="110" idx="0"/>
                </p:cNvCxnSpPr>
                <p:nvPr/>
              </p:nvCxnSpPr>
              <p:spPr>
                <a:xfrm flipH="1">
                  <a:off x="6513435" y="2262220"/>
                  <a:ext cx="2" cy="465065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18" name="Straight Arrow Connector 117">
                  <a:extLst>
                    <a:ext uri="{FF2B5EF4-FFF2-40B4-BE49-F238E27FC236}">
                      <a16:creationId xmlns:a16="http://schemas.microsoft.com/office/drawing/2014/main" id="{7D93BC99-4601-CB4F-9C26-91F3F19EB2BA}"/>
                    </a:ext>
                  </a:extLst>
                </p:cNvPr>
                <p:cNvCxnSpPr>
                  <a:cxnSpLocks/>
                  <a:stCxn id="113" idx="1"/>
                  <a:endCxn id="110" idx="2"/>
                </p:cNvCxnSpPr>
                <p:nvPr/>
              </p:nvCxnSpPr>
              <p:spPr>
                <a:xfrm flipH="1" flipV="1">
                  <a:off x="6513435" y="3360293"/>
                  <a:ext cx="1" cy="452673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108" name="Content Placeholder 58" descr="Close">
                <a:extLst>
                  <a:ext uri="{FF2B5EF4-FFF2-40B4-BE49-F238E27FC236}">
                    <a16:creationId xmlns:a16="http://schemas.microsoft.com/office/drawing/2014/main" id="{B1D5E39A-F56D-4742-A79A-9BDFC7857A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8303545" y="3222854"/>
                <a:ext cx="562547" cy="562547"/>
              </a:xfrm>
              <a:prstGeom prst="rect">
                <a:avLst/>
              </a:prstGeom>
            </p:spPr>
          </p:pic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F8CF1BAD-ED93-8A49-9FA3-121E1E4931AF}"/>
                </a:ext>
              </a:extLst>
            </p:cNvPr>
            <p:cNvGrpSpPr/>
            <p:nvPr/>
          </p:nvGrpSpPr>
          <p:grpSpPr>
            <a:xfrm>
              <a:off x="4003331" y="1437467"/>
              <a:ext cx="920006" cy="864643"/>
              <a:chOff x="7654967" y="2625306"/>
              <a:chExt cx="1798612" cy="1690377"/>
            </a:xfrm>
          </p:grpSpPr>
          <p:grpSp>
            <p:nvGrpSpPr>
              <p:cNvPr id="95" name="Group 94">
                <a:extLst>
                  <a:ext uri="{FF2B5EF4-FFF2-40B4-BE49-F238E27FC236}">
                    <a16:creationId xmlns:a16="http://schemas.microsoft.com/office/drawing/2014/main" id="{3BEA1849-FB2C-7F48-9529-7F9857F8019B}"/>
                  </a:ext>
                </a:extLst>
              </p:cNvPr>
              <p:cNvGrpSpPr/>
              <p:nvPr/>
            </p:nvGrpSpPr>
            <p:grpSpPr>
              <a:xfrm>
                <a:off x="7654967" y="2625306"/>
                <a:ext cx="1798612" cy="1690377"/>
                <a:chOff x="5275729" y="1913324"/>
                <a:chExt cx="2404876" cy="2210057"/>
              </a:xfrm>
            </p:grpSpPr>
            <p:sp>
              <p:nvSpPr>
                <p:cNvPr id="97" name="Rectangle 96">
                  <a:extLst>
                    <a:ext uri="{FF2B5EF4-FFF2-40B4-BE49-F238E27FC236}">
                      <a16:creationId xmlns:a16="http://schemas.microsoft.com/office/drawing/2014/main" id="{8B724A48-71EA-A148-A16C-EAB6327A7240}"/>
                    </a:ext>
                  </a:extLst>
                </p:cNvPr>
                <p:cNvSpPr/>
                <p:nvPr/>
              </p:nvSpPr>
              <p:spPr>
                <a:xfrm>
                  <a:off x="5275729" y="1913324"/>
                  <a:ext cx="2395071" cy="2209944"/>
                </a:xfrm>
                <a:prstGeom prst="rect">
                  <a:avLst/>
                </a:prstGeom>
                <a:solidFill>
                  <a:srgbClr val="92D050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" name="Rectangle 97">
                  <a:extLst>
                    <a:ext uri="{FF2B5EF4-FFF2-40B4-BE49-F238E27FC236}">
                      <a16:creationId xmlns:a16="http://schemas.microsoft.com/office/drawing/2014/main" id="{21D1E108-E035-E543-BF88-E1D175568517}"/>
                    </a:ext>
                  </a:extLst>
                </p:cNvPr>
                <p:cNvSpPr/>
                <p:nvPr/>
              </p:nvSpPr>
              <p:spPr>
                <a:xfrm>
                  <a:off x="6169906" y="2727285"/>
                  <a:ext cx="687057" cy="633008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99" name="Rectangle 98">
                  <a:extLst>
                    <a:ext uri="{FF2B5EF4-FFF2-40B4-BE49-F238E27FC236}">
                      <a16:creationId xmlns:a16="http://schemas.microsoft.com/office/drawing/2014/main" id="{E4A7801C-5A59-2541-A561-397A1992341D}"/>
                    </a:ext>
                  </a:extLst>
                </p:cNvPr>
                <p:cNvSpPr/>
                <p:nvPr/>
              </p:nvSpPr>
              <p:spPr>
                <a:xfrm>
                  <a:off x="5280416" y="2804290"/>
                  <a:ext cx="343627" cy="478996"/>
                </a:xfrm>
                <a:prstGeom prst="rect">
                  <a:avLst/>
                </a:prstGeom>
              </p:spPr>
              <p:style>
                <a:lnRef idx="1">
                  <a:schemeClr val="accent6"/>
                </a:lnRef>
                <a:fillRef idx="3">
                  <a:schemeClr val="accent6"/>
                </a:fillRef>
                <a:effectRef idx="2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0" name="Rectangle 99">
                  <a:extLst>
                    <a:ext uri="{FF2B5EF4-FFF2-40B4-BE49-F238E27FC236}">
                      <a16:creationId xmlns:a16="http://schemas.microsoft.com/office/drawing/2014/main" id="{26B392CE-A9F8-414B-B6C8-A85022CF4DA6}"/>
                    </a:ext>
                  </a:extLst>
                </p:cNvPr>
                <p:cNvSpPr/>
                <p:nvPr/>
              </p:nvSpPr>
              <p:spPr>
                <a:xfrm rot="16200000">
                  <a:off x="6341622" y="1853430"/>
                  <a:ext cx="343627" cy="473953"/>
                </a:xfrm>
                <a:prstGeom prst="rect">
                  <a:avLst/>
                </a:prstGeom>
              </p:spPr>
              <p:style>
                <a:lnRef idx="1">
                  <a:schemeClr val="accent6"/>
                </a:lnRef>
                <a:fillRef idx="3">
                  <a:schemeClr val="accent6"/>
                </a:fillRef>
                <a:effectRef idx="2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1" name="Rectangle 100">
                  <a:extLst>
                    <a:ext uri="{FF2B5EF4-FFF2-40B4-BE49-F238E27FC236}">
                      <a16:creationId xmlns:a16="http://schemas.microsoft.com/office/drawing/2014/main" id="{7AD750EF-92E7-2844-8CD2-C3B231D7E682}"/>
                    </a:ext>
                  </a:extLst>
                </p:cNvPr>
                <p:cNvSpPr/>
                <p:nvPr/>
              </p:nvSpPr>
              <p:spPr>
                <a:xfrm rot="5400000">
                  <a:off x="6358228" y="3719185"/>
                  <a:ext cx="310414" cy="497977"/>
                </a:xfrm>
                <a:prstGeom prst="rect">
                  <a:avLst/>
                </a:prstGeom>
              </p:spPr>
              <p:style>
                <a:lnRef idx="1">
                  <a:schemeClr val="accent6"/>
                </a:lnRef>
                <a:fillRef idx="3">
                  <a:schemeClr val="accent6"/>
                </a:fillRef>
                <a:effectRef idx="2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2" name="Rectangle 101">
                  <a:extLst>
                    <a:ext uri="{FF2B5EF4-FFF2-40B4-BE49-F238E27FC236}">
                      <a16:creationId xmlns:a16="http://schemas.microsoft.com/office/drawing/2014/main" id="{9BEDE06B-5415-964B-926D-0DAD69E26C6B}"/>
                    </a:ext>
                  </a:extLst>
                </p:cNvPr>
                <p:cNvSpPr/>
                <p:nvPr/>
              </p:nvSpPr>
              <p:spPr>
                <a:xfrm>
                  <a:off x="7336978" y="2804291"/>
                  <a:ext cx="343627" cy="478996"/>
                </a:xfrm>
                <a:prstGeom prst="rect">
                  <a:avLst/>
                </a:prstGeom>
              </p:spPr>
              <p:style>
                <a:lnRef idx="1">
                  <a:schemeClr val="accent6"/>
                </a:lnRef>
                <a:fillRef idx="3">
                  <a:schemeClr val="accent6"/>
                </a:fillRef>
                <a:effectRef idx="2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03" name="Straight Arrow Connector 102">
                  <a:extLst>
                    <a:ext uri="{FF2B5EF4-FFF2-40B4-BE49-F238E27FC236}">
                      <a16:creationId xmlns:a16="http://schemas.microsoft.com/office/drawing/2014/main" id="{8E55620E-50E8-E742-8B5B-10D3FC5D37F0}"/>
                    </a:ext>
                  </a:extLst>
                </p:cNvPr>
                <p:cNvCxnSpPr>
                  <a:cxnSpLocks/>
                  <a:stCxn id="99" idx="3"/>
                  <a:endCxn id="98" idx="1"/>
                </p:cNvCxnSpPr>
                <p:nvPr/>
              </p:nvCxnSpPr>
              <p:spPr>
                <a:xfrm>
                  <a:off x="5624043" y="3043788"/>
                  <a:ext cx="545863" cy="1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04" name="Straight Arrow Connector 103">
                  <a:extLst>
                    <a:ext uri="{FF2B5EF4-FFF2-40B4-BE49-F238E27FC236}">
                      <a16:creationId xmlns:a16="http://schemas.microsoft.com/office/drawing/2014/main" id="{C606DFE1-4189-004B-97B1-E871AAF19EE5}"/>
                    </a:ext>
                  </a:extLst>
                </p:cNvPr>
                <p:cNvCxnSpPr>
                  <a:cxnSpLocks/>
                  <a:stCxn id="102" idx="1"/>
                  <a:endCxn id="98" idx="3"/>
                </p:cNvCxnSpPr>
                <p:nvPr/>
              </p:nvCxnSpPr>
              <p:spPr>
                <a:xfrm flipH="1">
                  <a:off x="6856963" y="3043789"/>
                  <a:ext cx="480015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05" name="Straight Arrow Connector 104">
                  <a:extLst>
                    <a:ext uri="{FF2B5EF4-FFF2-40B4-BE49-F238E27FC236}">
                      <a16:creationId xmlns:a16="http://schemas.microsoft.com/office/drawing/2014/main" id="{F96A37DE-B19C-6548-A4B1-1872E2E48D95}"/>
                    </a:ext>
                  </a:extLst>
                </p:cNvPr>
                <p:cNvCxnSpPr>
                  <a:cxnSpLocks/>
                  <a:stCxn id="100" idx="1"/>
                  <a:endCxn id="98" idx="0"/>
                </p:cNvCxnSpPr>
                <p:nvPr/>
              </p:nvCxnSpPr>
              <p:spPr>
                <a:xfrm flipH="1">
                  <a:off x="6513435" y="2262220"/>
                  <a:ext cx="2" cy="465065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06" name="Straight Arrow Connector 105">
                  <a:extLst>
                    <a:ext uri="{FF2B5EF4-FFF2-40B4-BE49-F238E27FC236}">
                      <a16:creationId xmlns:a16="http://schemas.microsoft.com/office/drawing/2014/main" id="{DCC9F2F5-4799-8346-B01D-3DDCE567453E}"/>
                    </a:ext>
                  </a:extLst>
                </p:cNvPr>
                <p:cNvCxnSpPr>
                  <a:cxnSpLocks/>
                  <a:stCxn id="101" idx="1"/>
                  <a:endCxn id="98" idx="2"/>
                </p:cNvCxnSpPr>
                <p:nvPr/>
              </p:nvCxnSpPr>
              <p:spPr>
                <a:xfrm flipH="1" flipV="1">
                  <a:off x="6513435" y="3360293"/>
                  <a:ext cx="1" cy="452673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96" name="Content Placeholder 58" descr="Close">
                <a:extLst>
                  <a:ext uri="{FF2B5EF4-FFF2-40B4-BE49-F238E27FC236}">
                    <a16:creationId xmlns:a16="http://schemas.microsoft.com/office/drawing/2014/main" id="{344C6754-5557-894B-B76B-6BED54188E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8303545" y="3222854"/>
                <a:ext cx="562547" cy="562547"/>
              </a:xfrm>
              <a:prstGeom prst="rect">
                <a:avLst/>
              </a:prstGeom>
            </p:spPr>
          </p:pic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2F30E914-B5A3-4545-BF98-A9C4704BE081}"/>
                </a:ext>
              </a:extLst>
            </p:cNvPr>
            <p:cNvGrpSpPr/>
            <p:nvPr/>
          </p:nvGrpSpPr>
          <p:grpSpPr>
            <a:xfrm>
              <a:off x="5588416" y="2745929"/>
              <a:ext cx="920006" cy="864643"/>
              <a:chOff x="7654967" y="2625306"/>
              <a:chExt cx="1798612" cy="1690377"/>
            </a:xfrm>
          </p:grpSpPr>
          <p:grpSp>
            <p:nvGrpSpPr>
              <p:cNvPr id="83" name="Group 82">
                <a:extLst>
                  <a:ext uri="{FF2B5EF4-FFF2-40B4-BE49-F238E27FC236}">
                    <a16:creationId xmlns:a16="http://schemas.microsoft.com/office/drawing/2014/main" id="{BDEABB85-A357-A54B-B164-F4B1141C291E}"/>
                  </a:ext>
                </a:extLst>
              </p:cNvPr>
              <p:cNvGrpSpPr/>
              <p:nvPr/>
            </p:nvGrpSpPr>
            <p:grpSpPr>
              <a:xfrm>
                <a:off x="7654967" y="2625306"/>
                <a:ext cx="1798612" cy="1690377"/>
                <a:chOff x="5275729" y="1913324"/>
                <a:chExt cx="2404876" cy="2210057"/>
              </a:xfrm>
            </p:grpSpPr>
            <p:sp>
              <p:nvSpPr>
                <p:cNvPr id="85" name="Rectangle 84">
                  <a:extLst>
                    <a:ext uri="{FF2B5EF4-FFF2-40B4-BE49-F238E27FC236}">
                      <a16:creationId xmlns:a16="http://schemas.microsoft.com/office/drawing/2014/main" id="{F880F56E-9D57-7E47-91A5-4E4ACF3E1904}"/>
                    </a:ext>
                  </a:extLst>
                </p:cNvPr>
                <p:cNvSpPr/>
                <p:nvPr/>
              </p:nvSpPr>
              <p:spPr>
                <a:xfrm>
                  <a:off x="5275729" y="1913324"/>
                  <a:ext cx="2395071" cy="2209944"/>
                </a:xfrm>
                <a:prstGeom prst="rect">
                  <a:avLst/>
                </a:prstGeom>
                <a:solidFill>
                  <a:srgbClr val="92D050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Rectangle 85">
                  <a:extLst>
                    <a:ext uri="{FF2B5EF4-FFF2-40B4-BE49-F238E27FC236}">
                      <a16:creationId xmlns:a16="http://schemas.microsoft.com/office/drawing/2014/main" id="{D84DD31D-2171-9B46-B1C5-8BE9FC1BE530}"/>
                    </a:ext>
                  </a:extLst>
                </p:cNvPr>
                <p:cNvSpPr/>
                <p:nvPr/>
              </p:nvSpPr>
              <p:spPr>
                <a:xfrm>
                  <a:off x="6169906" y="2727285"/>
                  <a:ext cx="687057" cy="633008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7" name="Rectangle 86">
                  <a:extLst>
                    <a:ext uri="{FF2B5EF4-FFF2-40B4-BE49-F238E27FC236}">
                      <a16:creationId xmlns:a16="http://schemas.microsoft.com/office/drawing/2014/main" id="{6A30B74C-A430-9841-823D-B262B863CB81}"/>
                    </a:ext>
                  </a:extLst>
                </p:cNvPr>
                <p:cNvSpPr/>
                <p:nvPr/>
              </p:nvSpPr>
              <p:spPr>
                <a:xfrm>
                  <a:off x="5280416" y="2804290"/>
                  <a:ext cx="343627" cy="478996"/>
                </a:xfrm>
                <a:prstGeom prst="rect">
                  <a:avLst/>
                </a:prstGeom>
              </p:spPr>
              <p:style>
                <a:lnRef idx="1">
                  <a:schemeClr val="accent6"/>
                </a:lnRef>
                <a:fillRef idx="3">
                  <a:schemeClr val="accent6"/>
                </a:fillRef>
                <a:effectRef idx="2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8" name="Rectangle 87">
                  <a:extLst>
                    <a:ext uri="{FF2B5EF4-FFF2-40B4-BE49-F238E27FC236}">
                      <a16:creationId xmlns:a16="http://schemas.microsoft.com/office/drawing/2014/main" id="{4DEC1111-7289-8548-B510-675B295BDA46}"/>
                    </a:ext>
                  </a:extLst>
                </p:cNvPr>
                <p:cNvSpPr/>
                <p:nvPr/>
              </p:nvSpPr>
              <p:spPr>
                <a:xfrm rot="16200000">
                  <a:off x="6341622" y="1853430"/>
                  <a:ext cx="343627" cy="473953"/>
                </a:xfrm>
                <a:prstGeom prst="rect">
                  <a:avLst/>
                </a:prstGeom>
              </p:spPr>
              <p:style>
                <a:lnRef idx="1">
                  <a:schemeClr val="accent6"/>
                </a:lnRef>
                <a:fillRef idx="3">
                  <a:schemeClr val="accent6"/>
                </a:fillRef>
                <a:effectRef idx="2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9" name="Rectangle 88">
                  <a:extLst>
                    <a:ext uri="{FF2B5EF4-FFF2-40B4-BE49-F238E27FC236}">
                      <a16:creationId xmlns:a16="http://schemas.microsoft.com/office/drawing/2014/main" id="{67B693AD-6117-7E4C-8D83-78D5FCEB5D31}"/>
                    </a:ext>
                  </a:extLst>
                </p:cNvPr>
                <p:cNvSpPr/>
                <p:nvPr/>
              </p:nvSpPr>
              <p:spPr>
                <a:xfrm rot="5400000">
                  <a:off x="6358228" y="3719185"/>
                  <a:ext cx="310414" cy="497977"/>
                </a:xfrm>
                <a:prstGeom prst="rect">
                  <a:avLst/>
                </a:prstGeom>
              </p:spPr>
              <p:style>
                <a:lnRef idx="1">
                  <a:schemeClr val="accent6"/>
                </a:lnRef>
                <a:fillRef idx="3">
                  <a:schemeClr val="accent6"/>
                </a:fillRef>
                <a:effectRef idx="2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0" name="Rectangle 89">
                  <a:extLst>
                    <a:ext uri="{FF2B5EF4-FFF2-40B4-BE49-F238E27FC236}">
                      <a16:creationId xmlns:a16="http://schemas.microsoft.com/office/drawing/2014/main" id="{BE0D8C24-3BD2-3546-A2AC-BF523768D349}"/>
                    </a:ext>
                  </a:extLst>
                </p:cNvPr>
                <p:cNvSpPr/>
                <p:nvPr/>
              </p:nvSpPr>
              <p:spPr>
                <a:xfrm>
                  <a:off x="7336978" y="2804291"/>
                  <a:ext cx="343627" cy="478996"/>
                </a:xfrm>
                <a:prstGeom prst="rect">
                  <a:avLst/>
                </a:prstGeom>
              </p:spPr>
              <p:style>
                <a:lnRef idx="1">
                  <a:schemeClr val="accent6"/>
                </a:lnRef>
                <a:fillRef idx="3">
                  <a:schemeClr val="accent6"/>
                </a:fillRef>
                <a:effectRef idx="2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91" name="Straight Arrow Connector 90">
                  <a:extLst>
                    <a:ext uri="{FF2B5EF4-FFF2-40B4-BE49-F238E27FC236}">
                      <a16:creationId xmlns:a16="http://schemas.microsoft.com/office/drawing/2014/main" id="{8DFC35C1-4D60-8F48-B914-A30557C769F0}"/>
                    </a:ext>
                  </a:extLst>
                </p:cNvPr>
                <p:cNvCxnSpPr>
                  <a:cxnSpLocks/>
                  <a:stCxn id="87" idx="3"/>
                  <a:endCxn id="86" idx="1"/>
                </p:cNvCxnSpPr>
                <p:nvPr/>
              </p:nvCxnSpPr>
              <p:spPr>
                <a:xfrm>
                  <a:off x="5624043" y="3043788"/>
                  <a:ext cx="545863" cy="1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2" name="Straight Arrow Connector 91">
                  <a:extLst>
                    <a:ext uri="{FF2B5EF4-FFF2-40B4-BE49-F238E27FC236}">
                      <a16:creationId xmlns:a16="http://schemas.microsoft.com/office/drawing/2014/main" id="{3BEFB239-94C1-FE40-AE0F-209202B8A4EE}"/>
                    </a:ext>
                  </a:extLst>
                </p:cNvPr>
                <p:cNvCxnSpPr>
                  <a:cxnSpLocks/>
                  <a:stCxn id="90" idx="1"/>
                  <a:endCxn id="86" idx="3"/>
                </p:cNvCxnSpPr>
                <p:nvPr/>
              </p:nvCxnSpPr>
              <p:spPr>
                <a:xfrm flipH="1">
                  <a:off x="6856963" y="3043789"/>
                  <a:ext cx="480015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3" name="Straight Arrow Connector 92">
                  <a:extLst>
                    <a:ext uri="{FF2B5EF4-FFF2-40B4-BE49-F238E27FC236}">
                      <a16:creationId xmlns:a16="http://schemas.microsoft.com/office/drawing/2014/main" id="{CB16A31D-CC10-A840-A031-D5BA5882C341}"/>
                    </a:ext>
                  </a:extLst>
                </p:cNvPr>
                <p:cNvCxnSpPr>
                  <a:cxnSpLocks/>
                  <a:stCxn id="88" idx="1"/>
                  <a:endCxn id="86" idx="0"/>
                </p:cNvCxnSpPr>
                <p:nvPr/>
              </p:nvCxnSpPr>
              <p:spPr>
                <a:xfrm flipH="1">
                  <a:off x="6513435" y="2262220"/>
                  <a:ext cx="2" cy="465065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4" name="Straight Arrow Connector 93">
                  <a:extLst>
                    <a:ext uri="{FF2B5EF4-FFF2-40B4-BE49-F238E27FC236}">
                      <a16:creationId xmlns:a16="http://schemas.microsoft.com/office/drawing/2014/main" id="{962BA459-B83F-214C-AD42-1DCBC7AF719E}"/>
                    </a:ext>
                  </a:extLst>
                </p:cNvPr>
                <p:cNvCxnSpPr>
                  <a:cxnSpLocks/>
                  <a:stCxn id="89" idx="1"/>
                  <a:endCxn id="86" idx="2"/>
                </p:cNvCxnSpPr>
                <p:nvPr/>
              </p:nvCxnSpPr>
              <p:spPr>
                <a:xfrm flipH="1" flipV="1">
                  <a:off x="6513435" y="3360293"/>
                  <a:ext cx="1" cy="452673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84" name="Content Placeholder 58" descr="Close">
                <a:extLst>
                  <a:ext uri="{FF2B5EF4-FFF2-40B4-BE49-F238E27FC236}">
                    <a16:creationId xmlns:a16="http://schemas.microsoft.com/office/drawing/2014/main" id="{DD84FE6A-95D4-684E-AABF-7D33F56EE9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8303545" y="3222854"/>
                <a:ext cx="562547" cy="562547"/>
              </a:xfrm>
              <a:prstGeom prst="rect">
                <a:avLst/>
              </a:prstGeom>
            </p:spPr>
          </p:pic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338DCB71-EC6F-C94C-9662-DEB57D66B123}"/>
                </a:ext>
              </a:extLst>
            </p:cNvPr>
            <p:cNvGrpSpPr/>
            <p:nvPr/>
          </p:nvGrpSpPr>
          <p:grpSpPr>
            <a:xfrm>
              <a:off x="5584376" y="1432138"/>
              <a:ext cx="920006" cy="864643"/>
              <a:chOff x="7654967" y="2625306"/>
              <a:chExt cx="1798612" cy="1690377"/>
            </a:xfrm>
          </p:grpSpPr>
          <p:grpSp>
            <p:nvGrpSpPr>
              <p:cNvPr id="71" name="Group 70">
                <a:extLst>
                  <a:ext uri="{FF2B5EF4-FFF2-40B4-BE49-F238E27FC236}">
                    <a16:creationId xmlns:a16="http://schemas.microsoft.com/office/drawing/2014/main" id="{B2127BFB-D6D1-764B-BD70-FA2C33D2A7FE}"/>
                  </a:ext>
                </a:extLst>
              </p:cNvPr>
              <p:cNvGrpSpPr/>
              <p:nvPr/>
            </p:nvGrpSpPr>
            <p:grpSpPr>
              <a:xfrm>
                <a:off x="7654967" y="2625306"/>
                <a:ext cx="1798612" cy="1690377"/>
                <a:chOff x="5275729" y="1913324"/>
                <a:chExt cx="2404876" cy="2210057"/>
              </a:xfrm>
            </p:grpSpPr>
            <p:sp>
              <p:nvSpPr>
                <p:cNvPr id="73" name="Rectangle 72">
                  <a:extLst>
                    <a:ext uri="{FF2B5EF4-FFF2-40B4-BE49-F238E27FC236}">
                      <a16:creationId xmlns:a16="http://schemas.microsoft.com/office/drawing/2014/main" id="{BC0646C1-8255-5845-A388-21B9F2BE3ED9}"/>
                    </a:ext>
                  </a:extLst>
                </p:cNvPr>
                <p:cNvSpPr/>
                <p:nvPr/>
              </p:nvSpPr>
              <p:spPr>
                <a:xfrm>
                  <a:off x="5275729" y="1913324"/>
                  <a:ext cx="2395071" cy="2209944"/>
                </a:xfrm>
                <a:prstGeom prst="rect">
                  <a:avLst/>
                </a:prstGeom>
                <a:solidFill>
                  <a:srgbClr val="92D050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" name="Rectangle 73">
                  <a:extLst>
                    <a:ext uri="{FF2B5EF4-FFF2-40B4-BE49-F238E27FC236}">
                      <a16:creationId xmlns:a16="http://schemas.microsoft.com/office/drawing/2014/main" id="{F53A4C77-8BF7-1842-91A0-5241C4A9B8D3}"/>
                    </a:ext>
                  </a:extLst>
                </p:cNvPr>
                <p:cNvSpPr/>
                <p:nvPr/>
              </p:nvSpPr>
              <p:spPr>
                <a:xfrm>
                  <a:off x="6169906" y="2727285"/>
                  <a:ext cx="687057" cy="633008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5" name="Rectangle 74">
                  <a:extLst>
                    <a:ext uri="{FF2B5EF4-FFF2-40B4-BE49-F238E27FC236}">
                      <a16:creationId xmlns:a16="http://schemas.microsoft.com/office/drawing/2014/main" id="{F639E8F5-C7F1-1E44-AEC7-165DDCEBA705}"/>
                    </a:ext>
                  </a:extLst>
                </p:cNvPr>
                <p:cNvSpPr/>
                <p:nvPr/>
              </p:nvSpPr>
              <p:spPr>
                <a:xfrm>
                  <a:off x="5280416" y="2804290"/>
                  <a:ext cx="343627" cy="478996"/>
                </a:xfrm>
                <a:prstGeom prst="rect">
                  <a:avLst/>
                </a:prstGeom>
              </p:spPr>
              <p:style>
                <a:lnRef idx="1">
                  <a:schemeClr val="accent6"/>
                </a:lnRef>
                <a:fillRef idx="3">
                  <a:schemeClr val="accent6"/>
                </a:fillRef>
                <a:effectRef idx="2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E6BD7F74-A2DB-4241-8D0D-97E24C010A32}"/>
                    </a:ext>
                  </a:extLst>
                </p:cNvPr>
                <p:cNvSpPr/>
                <p:nvPr/>
              </p:nvSpPr>
              <p:spPr>
                <a:xfrm rot="16200000">
                  <a:off x="6341622" y="1853430"/>
                  <a:ext cx="343627" cy="473953"/>
                </a:xfrm>
                <a:prstGeom prst="rect">
                  <a:avLst/>
                </a:prstGeom>
              </p:spPr>
              <p:style>
                <a:lnRef idx="1">
                  <a:schemeClr val="accent6"/>
                </a:lnRef>
                <a:fillRef idx="3">
                  <a:schemeClr val="accent6"/>
                </a:fillRef>
                <a:effectRef idx="2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" name="Rectangle 76">
                  <a:extLst>
                    <a:ext uri="{FF2B5EF4-FFF2-40B4-BE49-F238E27FC236}">
                      <a16:creationId xmlns:a16="http://schemas.microsoft.com/office/drawing/2014/main" id="{DBAD1AD3-BB88-B449-92D6-4A172152EA74}"/>
                    </a:ext>
                  </a:extLst>
                </p:cNvPr>
                <p:cNvSpPr/>
                <p:nvPr/>
              </p:nvSpPr>
              <p:spPr>
                <a:xfrm rot="5400000">
                  <a:off x="6358228" y="3719185"/>
                  <a:ext cx="310414" cy="497977"/>
                </a:xfrm>
                <a:prstGeom prst="rect">
                  <a:avLst/>
                </a:prstGeom>
              </p:spPr>
              <p:style>
                <a:lnRef idx="1">
                  <a:schemeClr val="accent6"/>
                </a:lnRef>
                <a:fillRef idx="3">
                  <a:schemeClr val="accent6"/>
                </a:fillRef>
                <a:effectRef idx="2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" name="Rectangle 77">
                  <a:extLst>
                    <a:ext uri="{FF2B5EF4-FFF2-40B4-BE49-F238E27FC236}">
                      <a16:creationId xmlns:a16="http://schemas.microsoft.com/office/drawing/2014/main" id="{E9F38456-B060-1B49-AD3C-9C934B8CF1C1}"/>
                    </a:ext>
                  </a:extLst>
                </p:cNvPr>
                <p:cNvSpPr/>
                <p:nvPr/>
              </p:nvSpPr>
              <p:spPr>
                <a:xfrm>
                  <a:off x="7336978" y="2804291"/>
                  <a:ext cx="343627" cy="478996"/>
                </a:xfrm>
                <a:prstGeom prst="rect">
                  <a:avLst/>
                </a:prstGeom>
              </p:spPr>
              <p:style>
                <a:lnRef idx="1">
                  <a:schemeClr val="accent6"/>
                </a:lnRef>
                <a:fillRef idx="3">
                  <a:schemeClr val="accent6"/>
                </a:fillRef>
                <a:effectRef idx="2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79" name="Straight Arrow Connector 78">
                  <a:extLst>
                    <a:ext uri="{FF2B5EF4-FFF2-40B4-BE49-F238E27FC236}">
                      <a16:creationId xmlns:a16="http://schemas.microsoft.com/office/drawing/2014/main" id="{F50555C0-A5D9-1740-8FB9-EA138671914B}"/>
                    </a:ext>
                  </a:extLst>
                </p:cNvPr>
                <p:cNvCxnSpPr>
                  <a:cxnSpLocks/>
                  <a:stCxn id="75" idx="3"/>
                  <a:endCxn id="74" idx="1"/>
                </p:cNvCxnSpPr>
                <p:nvPr/>
              </p:nvCxnSpPr>
              <p:spPr>
                <a:xfrm>
                  <a:off x="5624043" y="3043788"/>
                  <a:ext cx="545863" cy="1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0" name="Straight Arrow Connector 79">
                  <a:extLst>
                    <a:ext uri="{FF2B5EF4-FFF2-40B4-BE49-F238E27FC236}">
                      <a16:creationId xmlns:a16="http://schemas.microsoft.com/office/drawing/2014/main" id="{D76F3EE0-8ED4-9E4D-9CCF-C2801720F502}"/>
                    </a:ext>
                  </a:extLst>
                </p:cNvPr>
                <p:cNvCxnSpPr>
                  <a:cxnSpLocks/>
                  <a:stCxn id="78" idx="1"/>
                  <a:endCxn id="74" idx="3"/>
                </p:cNvCxnSpPr>
                <p:nvPr/>
              </p:nvCxnSpPr>
              <p:spPr>
                <a:xfrm flipH="1">
                  <a:off x="6856963" y="3043789"/>
                  <a:ext cx="480015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Straight Arrow Connector 80">
                  <a:extLst>
                    <a:ext uri="{FF2B5EF4-FFF2-40B4-BE49-F238E27FC236}">
                      <a16:creationId xmlns:a16="http://schemas.microsoft.com/office/drawing/2014/main" id="{21C95CB5-789D-2B43-8081-28C3198DDC50}"/>
                    </a:ext>
                  </a:extLst>
                </p:cNvPr>
                <p:cNvCxnSpPr>
                  <a:cxnSpLocks/>
                  <a:stCxn id="76" idx="1"/>
                  <a:endCxn id="74" idx="0"/>
                </p:cNvCxnSpPr>
                <p:nvPr/>
              </p:nvCxnSpPr>
              <p:spPr>
                <a:xfrm flipH="1">
                  <a:off x="6513435" y="2262220"/>
                  <a:ext cx="2" cy="465065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2" name="Straight Arrow Connector 81">
                  <a:extLst>
                    <a:ext uri="{FF2B5EF4-FFF2-40B4-BE49-F238E27FC236}">
                      <a16:creationId xmlns:a16="http://schemas.microsoft.com/office/drawing/2014/main" id="{F6ABA997-1DEA-D241-A4A3-3B1FE80F7736}"/>
                    </a:ext>
                  </a:extLst>
                </p:cNvPr>
                <p:cNvCxnSpPr>
                  <a:cxnSpLocks/>
                  <a:stCxn id="77" idx="1"/>
                  <a:endCxn id="74" idx="2"/>
                </p:cNvCxnSpPr>
                <p:nvPr/>
              </p:nvCxnSpPr>
              <p:spPr>
                <a:xfrm flipH="1" flipV="1">
                  <a:off x="6513435" y="3360293"/>
                  <a:ext cx="1" cy="452673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72" name="Content Placeholder 58" descr="Close">
                <a:extLst>
                  <a:ext uri="{FF2B5EF4-FFF2-40B4-BE49-F238E27FC236}">
                    <a16:creationId xmlns:a16="http://schemas.microsoft.com/office/drawing/2014/main" id="{AE05DFE2-BFBE-EF4C-91BC-435DAB0F7E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8303545" y="3222854"/>
                <a:ext cx="562547" cy="562547"/>
              </a:xfrm>
              <a:prstGeom prst="rect">
                <a:avLst/>
              </a:prstGeom>
            </p:spPr>
          </p:pic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2C694BDB-AE68-3F44-9661-F46D6C7F2D3F}"/>
                </a:ext>
              </a:extLst>
            </p:cNvPr>
            <p:cNvGrpSpPr/>
            <p:nvPr/>
          </p:nvGrpSpPr>
          <p:grpSpPr>
            <a:xfrm>
              <a:off x="803991" y="2755909"/>
              <a:ext cx="920006" cy="864643"/>
              <a:chOff x="7654967" y="2625306"/>
              <a:chExt cx="1798612" cy="1690377"/>
            </a:xfrm>
          </p:grpSpPr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EF19078E-F4D7-B04B-B616-3CB5D5D9A922}"/>
                  </a:ext>
                </a:extLst>
              </p:cNvPr>
              <p:cNvGrpSpPr/>
              <p:nvPr/>
            </p:nvGrpSpPr>
            <p:grpSpPr>
              <a:xfrm>
                <a:off x="7654967" y="2625306"/>
                <a:ext cx="1798612" cy="1690377"/>
                <a:chOff x="5275729" y="1913324"/>
                <a:chExt cx="2404876" cy="2210057"/>
              </a:xfrm>
            </p:grpSpPr>
            <p:sp>
              <p:nvSpPr>
                <p:cNvPr id="61" name="Rectangle 60">
                  <a:extLst>
                    <a:ext uri="{FF2B5EF4-FFF2-40B4-BE49-F238E27FC236}">
                      <a16:creationId xmlns:a16="http://schemas.microsoft.com/office/drawing/2014/main" id="{00E1996A-42E0-134F-8570-1316636E0D62}"/>
                    </a:ext>
                  </a:extLst>
                </p:cNvPr>
                <p:cNvSpPr/>
                <p:nvPr/>
              </p:nvSpPr>
              <p:spPr>
                <a:xfrm>
                  <a:off x="5275729" y="1913324"/>
                  <a:ext cx="2395071" cy="2209944"/>
                </a:xfrm>
                <a:prstGeom prst="rect">
                  <a:avLst/>
                </a:prstGeom>
                <a:solidFill>
                  <a:srgbClr val="92D050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" name="Rectangle 61">
                  <a:extLst>
                    <a:ext uri="{FF2B5EF4-FFF2-40B4-BE49-F238E27FC236}">
                      <a16:creationId xmlns:a16="http://schemas.microsoft.com/office/drawing/2014/main" id="{720FFA8F-2F99-4C4E-853B-5DD6CD98CE2B}"/>
                    </a:ext>
                  </a:extLst>
                </p:cNvPr>
                <p:cNvSpPr/>
                <p:nvPr/>
              </p:nvSpPr>
              <p:spPr>
                <a:xfrm>
                  <a:off x="6169906" y="2727285"/>
                  <a:ext cx="687057" cy="633008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3" name="Rectangle 62">
                  <a:extLst>
                    <a:ext uri="{FF2B5EF4-FFF2-40B4-BE49-F238E27FC236}">
                      <a16:creationId xmlns:a16="http://schemas.microsoft.com/office/drawing/2014/main" id="{004D3DC5-8B00-DD4E-9C4E-00560F2FAEF7}"/>
                    </a:ext>
                  </a:extLst>
                </p:cNvPr>
                <p:cNvSpPr/>
                <p:nvPr/>
              </p:nvSpPr>
              <p:spPr>
                <a:xfrm>
                  <a:off x="5280416" y="2804290"/>
                  <a:ext cx="343627" cy="478996"/>
                </a:xfrm>
                <a:prstGeom prst="rect">
                  <a:avLst/>
                </a:prstGeom>
              </p:spPr>
              <p:style>
                <a:lnRef idx="1">
                  <a:schemeClr val="accent6"/>
                </a:lnRef>
                <a:fillRef idx="3">
                  <a:schemeClr val="accent6"/>
                </a:fillRef>
                <a:effectRef idx="2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" name="Rectangle 63">
                  <a:extLst>
                    <a:ext uri="{FF2B5EF4-FFF2-40B4-BE49-F238E27FC236}">
                      <a16:creationId xmlns:a16="http://schemas.microsoft.com/office/drawing/2014/main" id="{F275027E-5A57-5443-8C64-336061816FF1}"/>
                    </a:ext>
                  </a:extLst>
                </p:cNvPr>
                <p:cNvSpPr/>
                <p:nvPr/>
              </p:nvSpPr>
              <p:spPr>
                <a:xfrm rot="16200000">
                  <a:off x="6341622" y="1853430"/>
                  <a:ext cx="343627" cy="473953"/>
                </a:xfrm>
                <a:prstGeom prst="rect">
                  <a:avLst/>
                </a:prstGeom>
              </p:spPr>
              <p:style>
                <a:lnRef idx="1">
                  <a:schemeClr val="accent6"/>
                </a:lnRef>
                <a:fillRef idx="3">
                  <a:schemeClr val="accent6"/>
                </a:fillRef>
                <a:effectRef idx="2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" name="Rectangle 64">
                  <a:extLst>
                    <a:ext uri="{FF2B5EF4-FFF2-40B4-BE49-F238E27FC236}">
                      <a16:creationId xmlns:a16="http://schemas.microsoft.com/office/drawing/2014/main" id="{AA192185-AF5E-9948-B9A4-58251B91914B}"/>
                    </a:ext>
                  </a:extLst>
                </p:cNvPr>
                <p:cNvSpPr/>
                <p:nvPr/>
              </p:nvSpPr>
              <p:spPr>
                <a:xfrm rot="5400000">
                  <a:off x="6358228" y="3719185"/>
                  <a:ext cx="310414" cy="497977"/>
                </a:xfrm>
                <a:prstGeom prst="rect">
                  <a:avLst/>
                </a:prstGeom>
              </p:spPr>
              <p:style>
                <a:lnRef idx="1">
                  <a:schemeClr val="accent6"/>
                </a:lnRef>
                <a:fillRef idx="3">
                  <a:schemeClr val="accent6"/>
                </a:fillRef>
                <a:effectRef idx="2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" name="Rectangle 65">
                  <a:extLst>
                    <a:ext uri="{FF2B5EF4-FFF2-40B4-BE49-F238E27FC236}">
                      <a16:creationId xmlns:a16="http://schemas.microsoft.com/office/drawing/2014/main" id="{5E00BC4B-1CFF-3540-B1D8-AAF1B984420E}"/>
                    </a:ext>
                  </a:extLst>
                </p:cNvPr>
                <p:cNvSpPr/>
                <p:nvPr/>
              </p:nvSpPr>
              <p:spPr>
                <a:xfrm>
                  <a:off x="7336978" y="2804291"/>
                  <a:ext cx="343627" cy="478996"/>
                </a:xfrm>
                <a:prstGeom prst="rect">
                  <a:avLst/>
                </a:prstGeom>
              </p:spPr>
              <p:style>
                <a:lnRef idx="1">
                  <a:schemeClr val="accent6"/>
                </a:lnRef>
                <a:fillRef idx="3">
                  <a:schemeClr val="accent6"/>
                </a:fillRef>
                <a:effectRef idx="2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67" name="Straight Arrow Connector 66">
                  <a:extLst>
                    <a:ext uri="{FF2B5EF4-FFF2-40B4-BE49-F238E27FC236}">
                      <a16:creationId xmlns:a16="http://schemas.microsoft.com/office/drawing/2014/main" id="{ED494F5F-598A-9D4D-A092-7D568405B336}"/>
                    </a:ext>
                  </a:extLst>
                </p:cNvPr>
                <p:cNvCxnSpPr>
                  <a:cxnSpLocks/>
                  <a:stCxn id="63" idx="3"/>
                  <a:endCxn id="62" idx="1"/>
                </p:cNvCxnSpPr>
                <p:nvPr/>
              </p:nvCxnSpPr>
              <p:spPr>
                <a:xfrm>
                  <a:off x="5624043" y="3043788"/>
                  <a:ext cx="545863" cy="1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Straight Arrow Connector 67">
                  <a:extLst>
                    <a:ext uri="{FF2B5EF4-FFF2-40B4-BE49-F238E27FC236}">
                      <a16:creationId xmlns:a16="http://schemas.microsoft.com/office/drawing/2014/main" id="{C39E8BAC-AF2F-954A-BBB1-7BEAF1703602}"/>
                    </a:ext>
                  </a:extLst>
                </p:cNvPr>
                <p:cNvCxnSpPr>
                  <a:cxnSpLocks/>
                  <a:stCxn id="66" idx="1"/>
                  <a:endCxn id="62" idx="3"/>
                </p:cNvCxnSpPr>
                <p:nvPr/>
              </p:nvCxnSpPr>
              <p:spPr>
                <a:xfrm flipH="1">
                  <a:off x="6856963" y="3043789"/>
                  <a:ext cx="480015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Straight Arrow Connector 68">
                  <a:extLst>
                    <a:ext uri="{FF2B5EF4-FFF2-40B4-BE49-F238E27FC236}">
                      <a16:creationId xmlns:a16="http://schemas.microsoft.com/office/drawing/2014/main" id="{CB5294C2-BCB0-8144-921C-D2BB5D9E52B3}"/>
                    </a:ext>
                  </a:extLst>
                </p:cNvPr>
                <p:cNvCxnSpPr>
                  <a:cxnSpLocks/>
                  <a:stCxn id="64" idx="1"/>
                  <a:endCxn id="62" idx="0"/>
                </p:cNvCxnSpPr>
                <p:nvPr/>
              </p:nvCxnSpPr>
              <p:spPr>
                <a:xfrm flipH="1">
                  <a:off x="6513435" y="2262220"/>
                  <a:ext cx="2" cy="465065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Straight Arrow Connector 69">
                  <a:extLst>
                    <a:ext uri="{FF2B5EF4-FFF2-40B4-BE49-F238E27FC236}">
                      <a16:creationId xmlns:a16="http://schemas.microsoft.com/office/drawing/2014/main" id="{36D347F9-2526-F445-BCA0-9A6ACE4FF0F3}"/>
                    </a:ext>
                  </a:extLst>
                </p:cNvPr>
                <p:cNvCxnSpPr>
                  <a:cxnSpLocks/>
                  <a:stCxn id="65" idx="1"/>
                  <a:endCxn id="62" idx="2"/>
                </p:cNvCxnSpPr>
                <p:nvPr/>
              </p:nvCxnSpPr>
              <p:spPr>
                <a:xfrm flipH="1" flipV="1">
                  <a:off x="6513435" y="3360293"/>
                  <a:ext cx="1" cy="452673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60" name="Content Placeholder 58" descr="Close">
                <a:extLst>
                  <a:ext uri="{FF2B5EF4-FFF2-40B4-BE49-F238E27FC236}">
                    <a16:creationId xmlns:a16="http://schemas.microsoft.com/office/drawing/2014/main" id="{04B2538F-D1D8-AC4A-8E53-6A8A72E124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8303545" y="3222854"/>
                <a:ext cx="562547" cy="562547"/>
              </a:xfrm>
              <a:prstGeom prst="rect">
                <a:avLst/>
              </a:prstGeom>
            </p:spPr>
          </p:pic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29C2B4EE-2304-4D41-B0C8-A2C39C8BD9DA}"/>
                </a:ext>
              </a:extLst>
            </p:cNvPr>
            <p:cNvGrpSpPr/>
            <p:nvPr/>
          </p:nvGrpSpPr>
          <p:grpSpPr>
            <a:xfrm>
              <a:off x="5584376" y="5382208"/>
              <a:ext cx="920006" cy="864643"/>
              <a:chOff x="7654967" y="2625306"/>
              <a:chExt cx="1798612" cy="1690377"/>
            </a:xfrm>
          </p:grpSpPr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1205CBFB-9F3F-6546-B169-65ADB5A011C9}"/>
                  </a:ext>
                </a:extLst>
              </p:cNvPr>
              <p:cNvGrpSpPr/>
              <p:nvPr/>
            </p:nvGrpSpPr>
            <p:grpSpPr>
              <a:xfrm>
                <a:off x="7654967" y="2625306"/>
                <a:ext cx="1798612" cy="1690377"/>
                <a:chOff x="5275729" y="1913324"/>
                <a:chExt cx="2404876" cy="2210057"/>
              </a:xfrm>
            </p:grpSpPr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CF976896-3AA2-5842-83B4-395526158AD3}"/>
                    </a:ext>
                  </a:extLst>
                </p:cNvPr>
                <p:cNvSpPr/>
                <p:nvPr/>
              </p:nvSpPr>
              <p:spPr>
                <a:xfrm>
                  <a:off x="5275729" y="1913324"/>
                  <a:ext cx="2395071" cy="2209944"/>
                </a:xfrm>
                <a:prstGeom prst="rect">
                  <a:avLst/>
                </a:prstGeom>
                <a:solidFill>
                  <a:srgbClr val="92D050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" name="Rectangle 49">
                  <a:extLst>
                    <a:ext uri="{FF2B5EF4-FFF2-40B4-BE49-F238E27FC236}">
                      <a16:creationId xmlns:a16="http://schemas.microsoft.com/office/drawing/2014/main" id="{7700CF63-595A-7C4A-8920-9B2E9298E855}"/>
                    </a:ext>
                  </a:extLst>
                </p:cNvPr>
                <p:cNvSpPr/>
                <p:nvPr/>
              </p:nvSpPr>
              <p:spPr>
                <a:xfrm>
                  <a:off x="6169906" y="2727285"/>
                  <a:ext cx="687057" cy="633008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1" name="Rectangle 50">
                  <a:extLst>
                    <a:ext uri="{FF2B5EF4-FFF2-40B4-BE49-F238E27FC236}">
                      <a16:creationId xmlns:a16="http://schemas.microsoft.com/office/drawing/2014/main" id="{3356558C-3777-B447-A8CD-54721D4B0C70}"/>
                    </a:ext>
                  </a:extLst>
                </p:cNvPr>
                <p:cNvSpPr/>
                <p:nvPr/>
              </p:nvSpPr>
              <p:spPr>
                <a:xfrm>
                  <a:off x="5280416" y="2804290"/>
                  <a:ext cx="343627" cy="478996"/>
                </a:xfrm>
                <a:prstGeom prst="rect">
                  <a:avLst/>
                </a:prstGeom>
              </p:spPr>
              <p:style>
                <a:lnRef idx="1">
                  <a:schemeClr val="accent6"/>
                </a:lnRef>
                <a:fillRef idx="3">
                  <a:schemeClr val="accent6"/>
                </a:fillRef>
                <a:effectRef idx="2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" name="Rectangle 51">
                  <a:extLst>
                    <a:ext uri="{FF2B5EF4-FFF2-40B4-BE49-F238E27FC236}">
                      <a16:creationId xmlns:a16="http://schemas.microsoft.com/office/drawing/2014/main" id="{74655AC9-93CA-6747-A34B-1B90A7606C5C}"/>
                    </a:ext>
                  </a:extLst>
                </p:cNvPr>
                <p:cNvSpPr/>
                <p:nvPr/>
              </p:nvSpPr>
              <p:spPr>
                <a:xfrm rot="16200000">
                  <a:off x="6341622" y="1853430"/>
                  <a:ext cx="343627" cy="473953"/>
                </a:xfrm>
                <a:prstGeom prst="rect">
                  <a:avLst/>
                </a:prstGeom>
              </p:spPr>
              <p:style>
                <a:lnRef idx="1">
                  <a:schemeClr val="accent6"/>
                </a:lnRef>
                <a:fillRef idx="3">
                  <a:schemeClr val="accent6"/>
                </a:fillRef>
                <a:effectRef idx="2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" name="Rectangle 52">
                  <a:extLst>
                    <a:ext uri="{FF2B5EF4-FFF2-40B4-BE49-F238E27FC236}">
                      <a16:creationId xmlns:a16="http://schemas.microsoft.com/office/drawing/2014/main" id="{1F1532CC-926A-394C-A790-D83AD025D968}"/>
                    </a:ext>
                  </a:extLst>
                </p:cNvPr>
                <p:cNvSpPr/>
                <p:nvPr/>
              </p:nvSpPr>
              <p:spPr>
                <a:xfrm rot="5400000">
                  <a:off x="6358228" y="3719185"/>
                  <a:ext cx="310414" cy="497977"/>
                </a:xfrm>
                <a:prstGeom prst="rect">
                  <a:avLst/>
                </a:prstGeom>
              </p:spPr>
              <p:style>
                <a:lnRef idx="1">
                  <a:schemeClr val="accent6"/>
                </a:lnRef>
                <a:fillRef idx="3">
                  <a:schemeClr val="accent6"/>
                </a:fillRef>
                <a:effectRef idx="2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" name="Rectangle 53">
                  <a:extLst>
                    <a:ext uri="{FF2B5EF4-FFF2-40B4-BE49-F238E27FC236}">
                      <a16:creationId xmlns:a16="http://schemas.microsoft.com/office/drawing/2014/main" id="{79F0BE32-231E-0A41-AA0B-E2AF2087D781}"/>
                    </a:ext>
                  </a:extLst>
                </p:cNvPr>
                <p:cNvSpPr/>
                <p:nvPr/>
              </p:nvSpPr>
              <p:spPr>
                <a:xfrm>
                  <a:off x="7336978" y="2804291"/>
                  <a:ext cx="343627" cy="478996"/>
                </a:xfrm>
                <a:prstGeom prst="rect">
                  <a:avLst/>
                </a:prstGeom>
              </p:spPr>
              <p:style>
                <a:lnRef idx="1">
                  <a:schemeClr val="accent6"/>
                </a:lnRef>
                <a:fillRef idx="3">
                  <a:schemeClr val="accent6"/>
                </a:fillRef>
                <a:effectRef idx="2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55" name="Straight Arrow Connector 54">
                  <a:extLst>
                    <a:ext uri="{FF2B5EF4-FFF2-40B4-BE49-F238E27FC236}">
                      <a16:creationId xmlns:a16="http://schemas.microsoft.com/office/drawing/2014/main" id="{30E2EA55-442C-DD4A-997D-9C7353BF19EE}"/>
                    </a:ext>
                  </a:extLst>
                </p:cNvPr>
                <p:cNvCxnSpPr>
                  <a:cxnSpLocks/>
                  <a:stCxn id="51" idx="3"/>
                  <a:endCxn id="50" idx="1"/>
                </p:cNvCxnSpPr>
                <p:nvPr/>
              </p:nvCxnSpPr>
              <p:spPr>
                <a:xfrm>
                  <a:off x="5624043" y="3043788"/>
                  <a:ext cx="545863" cy="1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Arrow Connector 55">
                  <a:extLst>
                    <a:ext uri="{FF2B5EF4-FFF2-40B4-BE49-F238E27FC236}">
                      <a16:creationId xmlns:a16="http://schemas.microsoft.com/office/drawing/2014/main" id="{9505AACF-F8E6-8B4C-9A9E-3AE1D7A09584}"/>
                    </a:ext>
                  </a:extLst>
                </p:cNvPr>
                <p:cNvCxnSpPr>
                  <a:cxnSpLocks/>
                  <a:stCxn id="54" idx="1"/>
                  <a:endCxn id="50" idx="3"/>
                </p:cNvCxnSpPr>
                <p:nvPr/>
              </p:nvCxnSpPr>
              <p:spPr>
                <a:xfrm flipH="1">
                  <a:off x="6856963" y="3043789"/>
                  <a:ext cx="480015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Arrow Connector 56">
                  <a:extLst>
                    <a:ext uri="{FF2B5EF4-FFF2-40B4-BE49-F238E27FC236}">
                      <a16:creationId xmlns:a16="http://schemas.microsoft.com/office/drawing/2014/main" id="{CA875B22-8EDB-1D43-A41B-E872680D8A6C}"/>
                    </a:ext>
                  </a:extLst>
                </p:cNvPr>
                <p:cNvCxnSpPr>
                  <a:cxnSpLocks/>
                  <a:stCxn id="52" idx="1"/>
                  <a:endCxn id="50" idx="0"/>
                </p:cNvCxnSpPr>
                <p:nvPr/>
              </p:nvCxnSpPr>
              <p:spPr>
                <a:xfrm flipH="1">
                  <a:off x="6513435" y="2262220"/>
                  <a:ext cx="2" cy="465065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Arrow Connector 57">
                  <a:extLst>
                    <a:ext uri="{FF2B5EF4-FFF2-40B4-BE49-F238E27FC236}">
                      <a16:creationId xmlns:a16="http://schemas.microsoft.com/office/drawing/2014/main" id="{A5D65248-E46D-DE48-B9E2-AD4CEB6970F5}"/>
                    </a:ext>
                  </a:extLst>
                </p:cNvPr>
                <p:cNvCxnSpPr>
                  <a:cxnSpLocks/>
                  <a:stCxn id="53" idx="1"/>
                  <a:endCxn id="50" idx="2"/>
                </p:cNvCxnSpPr>
                <p:nvPr/>
              </p:nvCxnSpPr>
              <p:spPr>
                <a:xfrm flipH="1" flipV="1">
                  <a:off x="6513435" y="3360293"/>
                  <a:ext cx="1" cy="452673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48" name="Content Placeholder 58" descr="Close">
                <a:extLst>
                  <a:ext uri="{FF2B5EF4-FFF2-40B4-BE49-F238E27FC236}">
                    <a16:creationId xmlns:a16="http://schemas.microsoft.com/office/drawing/2014/main" id="{B893FEE6-B20B-3346-9D7D-D8893528E9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8303545" y="3222854"/>
                <a:ext cx="562547" cy="562547"/>
              </a:xfrm>
              <a:prstGeom prst="rect">
                <a:avLst/>
              </a:prstGeom>
            </p:spPr>
          </p:pic>
        </p:grp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AFBE681-BAA5-2B4A-A230-03183C4E1A29}"/>
                </a:ext>
              </a:extLst>
            </p:cNvPr>
            <p:cNvCxnSpPr>
              <a:cxnSpLocks/>
              <a:stCxn id="234" idx="3"/>
              <a:endCxn id="219" idx="1"/>
            </p:cNvCxnSpPr>
            <p:nvPr/>
          </p:nvCxnSpPr>
          <p:spPr>
            <a:xfrm>
              <a:off x="1728037" y="1884242"/>
              <a:ext cx="685229" cy="1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5AC74770-6AE2-304D-9FCE-2AE8A833984C}"/>
                </a:ext>
              </a:extLst>
            </p:cNvPr>
            <p:cNvCxnSpPr>
              <a:cxnSpLocks/>
              <a:stCxn id="222" idx="3"/>
              <a:endCxn id="99" idx="1"/>
            </p:cNvCxnSpPr>
            <p:nvPr/>
          </p:nvCxnSpPr>
          <p:spPr>
            <a:xfrm flipV="1">
              <a:off x="3331479" y="1879740"/>
              <a:ext cx="673645" cy="4503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C059024F-0793-414E-9C87-0AA1DEA28A3D}"/>
                </a:ext>
              </a:extLst>
            </p:cNvPr>
            <p:cNvCxnSpPr>
              <a:cxnSpLocks/>
              <a:stCxn id="102" idx="3"/>
              <a:endCxn id="75" idx="1"/>
            </p:cNvCxnSpPr>
            <p:nvPr/>
          </p:nvCxnSpPr>
          <p:spPr>
            <a:xfrm flipV="1">
              <a:off x="4923337" y="1874411"/>
              <a:ext cx="662832" cy="5329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A4AD386-79C9-B841-BFB9-657517680C40}"/>
                </a:ext>
              </a:extLst>
            </p:cNvPr>
            <p:cNvCxnSpPr>
              <a:cxnSpLocks/>
              <a:stCxn id="126" idx="3"/>
              <a:endCxn id="87" idx="1"/>
            </p:cNvCxnSpPr>
            <p:nvPr/>
          </p:nvCxnSpPr>
          <p:spPr>
            <a:xfrm flipV="1">
              <a:off x="4929129" y="3188202"/>
              <a:ext cx="661080" cy="2461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F082F4F-F2B0-F549-B9AF-0E05822D9F4C}"/>
                </a:ext>
              </a:extLst>
            </p:cNvPr>
            <p:cNvCxnSpPr>
              <a:cxnSpLocks/>
              <a:stCxn id="174" idx="3"/>
              <a:endCxn id="123" idx="1"/>
            </p:cNvCxnSpPr>
            <p:nvPr/>
          </p:nvCxnSpPr>
          <p:spPr>
            <a:xfrm flipV="1">
              <a:off x="3339011" y="3190663"/>
              <a:ext cx="671905" cy="6939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2E499C2B-364E-FF4F-BADA-729E48E85B2A}"/>
                </a:ext>
              </a:extLst>
            </p:cNvPr>
            <p:cNvCxnSpPr>
              <a:cxnSpLocks/>
              <a:stCxn id="66" idx="3"/>
              <a:endCxn id="171" idx="1"/>
            </p:cNvCxnSpPr>
            <p:nvPr/>
          </p:nvCxnSpPr>
          <p:spPr>
            <a:xfrm flipV="1">
              <a:off x="1723997" y="3197602"/>
              <a:ext cx="696801" cy="580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F19C3AC6-4E49-124C-9FA2-32D61813033D}"/>
                </a:ext>
              </a:extLst>
            </p:cNvPr>
            <p:cNvCxnSpPr>
              <a:cxnSpLocks/>
            </p:cNvCxnSpPr>
            <p:nvPr/>
          </p:nvCxnSpPr>
          <p:spPr>
            <a:xfrm>
              <a:off x="1714671" y="4516488"/>
              <a:ext cx="717645" cy="0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6697C42F-98CB-8F4E-921A-B965746AE4BD}"/>
                </a:ext>
              </a:extLst>
            </p:cNvPr>
            <p:cNvCxnSpPr>
              <a:cxnSpLocks/>
            </p:cNvCxnSpPr>
            <p:nvPr/>
          </p:nvCxnSpPr>
          <p:spPr>
            <a:xfrm>
              <a:off x="3347177" y="4533406"/>
              <a:ext cx="717645" cy="0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5FE41641-3BD6-D34D-8D38-22027B3C7312}"/>
                </a:ext>
              </a:extLst>
            </p:cNvPr>
            <p:cNvCxnSpPr>
              <a:cxnSpLocks/>
              <a:stCxn id="162" idx="3"/>
              <a:endCxn id="111" idx="1"/>
            </p:cNvCxnSpPr>
            <p:nvPr/>
          </p:nvCxnSpPr>
          <p:spPr>
            <a:xfrm>
              <a:off x="4932603" y="4540005"/>
              <a:ext cx="653998" cy="7155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8D95CBB2-B519-1148-A9A1-4445775EE14B}"/>
                </a:ext>
              </a:extLst>
            </p:cNvPr>
            <p:cNvCxnSpPr>
              <a:cxnSpLocks/>
              <a:stCxn id="210" idx="3"/>
            </p:cNvCxnSpPr>
            <p:nvPr/>
          </p:nvCxnSpPr>
          <p:spPr>
            <a:xfrm flipV="1">
              <a:off x="4927180" y="5812070"/>
              <a:ext cx="676137" cy="9950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47129B9A-CE6B-A942-BBF7-8286FC022F5B}"/>
                </a:ext>
              </a:extLst>
            </p:cNvPr>
            <p:cNvCxnSpPr>
              <a:cxnSpLocks/>
              <a:stCxn id="198" idx="3"/>
              <a:endCxn id="205" idx="1"/>
            </p:cNvCxnSpPr>
            <p:nvPr/>
          </p:nvCxnSpPr>
          <p:spPr>
            <a:xfrm flipV="1">
              <a:off x="3337253" y="5812047"/>
              <a:ext cx="669921" cy="8126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37A35419-D406-064F-921B-36BED0BFBF2B}"/>
                </a:ext>
              </a:extLst>
            </p:cNvPr>
            <p:cNvCxnSpPr>
              <a:cxnSpLocks/>
              <a:stCxn id="186" idx="3"/>
              <a:endCxn id="195" idx="1"/>
            </p:cNvCxnSpPr>
            <p:nvPr/>
          </p:nvCxnSpPr>
          <p:spPr>
            <a:xfrm>
              <a:off x="1724499" y="5817686"/>
              <a:ext cx="694541" cy="2487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A48BC702-C168-AD46-87F5-235471CE4944}"/>
                </a:ext>
              </a:extLst>
            </p:cNvPr>
            <p:cNvCxnSpPr>
              <a:cxnSpLocks/>
              <a:stCxn id="88" idx="3"/>
              <a:endCxn id="77" idx="3"/>
            </p:cNvCxnSpPr>
            <p:nvPr/>
          </p:nvCxnSpPr>
          <p:spPr>
            <a:xfrm flipH="1" flipV="1">
              <a:off x="6057871" y="2296781"/>
              <a:ext cx="4041" cy="451210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8A336F94-5E3D-1047-A0C7-E71C3023172B}"/>
                </a:ext>
              </a:extLst>
            </p:cNvPr>
            <p:cNvCxnSpPr>
              <a:cxnSpLocks/>
              <a:stCxn id="112" idx="3"/>
              <a:endCxn id="89" idx="3"/>
            </p:cNvCxnSpPr>
            <p:nvPr/>
          </p:nvCxnSpPr>
          <p:spPr>
            <a:xfrm flipV="1">
              <a:off x="6058304" y="3610572"/>
              <a:ext cx="3607" cy="496377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BFB208B-3C67-DB48-A556-745B70280402}"/>
                </a:ext>
              </a:extLst>
            </p:cNvPr>
            <p:cNvCxnSpPr>
              <a:cxnSpLocks/>
              <a:stCxn id="52" idx="3"/>
              <a:endCxn id="113" idx="3"/>
            </p:cNvCxnSpPr>
            <p:nvPr/>
          </p:nvCxnSpPr>
          <p:spPr>
            <a:xfrm flipV="1">
              <a:off x="6057872" y="4969530"/>
              <a:ext cx="431" cy="414740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B6935483-A887-6E4F-992F-1A80B71CAD19}"/>
                </a:ext>
              </a:extLst>
            </p:cNvPr>
            <p:cNvCxnSpPr>
              <a:cxnSpLocks/>
              <a:stCxn id="124" idx="3"/>
              <a:endCxn id="101" idx="3"/>
            </p:cNvCxnSpPr>
            <p:nvPr/>
          </p:nvCxnSpPr>
          <p:spPr>
            <a:xfrm flipH="1" flipV="1">
              <a:off x="4476826" y="2302110"/>
              <a:ext cx="5793" cy="448342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C16C4C15-D996-1C4B-9DFF-0CB95BE036F9}"/>
                </a:ext>
              </a:extLst>
            </p:cNvPr>
            <p:cNvCxnSpPr>
              <a:cxnSpLocks/>
              <a:stCxn id="160" idx="3"/>
              <a:endCxn id="125" idx="3"/>
            </p:cNvCxnSpPr>
            <p:nvPr/>
          </p:nvCxnSpPr>
          <p:spPr>
            <a:xfrm flipH="1" flipV="1">
              <a:off x="4482618" y="3613033"/>
              <a:ext cx="3475" cy="486761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417CC47B-B6C4-FE45-B920-5687AB7EB34B}"/>
                </a:ext>
              </a:extLst>
            </p:cNvPr>
            <p:cNvCxnSpPr>
              <a:cxnSpLocks/>
              <a:stCxn id="208" idx="3"/>
              <a:endCxn id="161" idx="3"/>
            </p:cNvCxnSpPr>
            <p:nvPr/>
          </p:nvCxnSpPr>
          <p:spPr>
            <a:xfrm flipV="1">
              <a:off x="4480670" y="4962375"/>
              <a:ext cx="5422" cy="419434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CA087E4A-3A4F-484E-AA15-83FBB393BDF8}"/>
                </a:ext>
              </a:extLst>
            </p:cNvPr>
            <p:cNvCxnSpPr>
              <a:cxnSpLocks/>
              <a:stCxn id="172" idx="3"/>
              <a:endCxn id="221" idx="3"/>
            </p:cNvCxnSpPr>
            <p:nvPr/>
          </p:nvCxnSpPr>
          <p:spPr>
            <a:xfrm flipH="1" flipV="1">
              <a:off x="2884968" y="2306613"/>
              <a:ext cx="7533" cy="450778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58359D59-1A66-6C44-A694-E71C225B4B58}"/>
                </a:ext>
              </a:extLst>
            </p:cNvPr>
            <p:cNvCxnSpPr>
              <a:cxnSpLocks/>
              <a:stCxn id="64" idx="3"/>
              <a:endCxn id="233" idx="3"/>
            </p:cNvCxnSpPr>
            <p:nvPr/>
          </p:nvCxnSpPr>
          <p:spPr>
            <a:xfrm flipV="1">
              <a:off x="1277487" y="2306612"/>
              <a:ext cx="4039" cy="451359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4A020AAE-BBB1-744E-BF7E-6AA6862D7B15}"/>
                </a:ext>
              </a:extLst>
            </p:cNvPr>
            <p:cNvCxnSpPr>
              <a:cxnSpLocks/>
              <a:stCxn id="148" idx="3"/>
              <a:endCxn id="173" idx="3"/>
            </p:cNvCxnSpPr>
            <p:nvPr/>
          </p:nvCxnSpPr>
          <p:spPr>
            <a:xfrm flipV="1">
              <a:off x="2889823" y="3619972"/>
              <a:ext cx="2677" cy="465971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F5E2F45D-80A1-4E44-9636-22F0D05AEEFB}"/>
                </a:ext>
              </a:extLst>
            </p:cNvPr>
            <p:cNvCxnSpPr>
              <a:cxnSpLocks/>
              <a:stCxn id="136" idx="3"/>
              <a:endCxn id="65" idx="3"/>
            </p:cNvCxnSpPr>
            <p:nvPr/>
          </p:nvCxnSpPr>
          <p:spPr>
            <a:xfrm flipH="1" flipV="1">
              <a:off x="1277486" y="3620552"/>
              <a:ext cx="4041" cy="431073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B07FF2E-FCCD-444E-B0AC-6826F5A06CCD}"/>
                </a:ext>
              </a:extLst>
            </p:cNvPr>
            <p:cNvCxnSpPr>
              <a:cxnSpLocks/>
              <a:stCxn id="196" idx="3"/>
              <a:endCxn id="149" idx="3"/>
            </p:cNvCxnSpPr>
            <p:nvPr/>
          </p:nvCxnSpPr>
          <p:spPr>
            <a:xfrm flipH="1" flipV="1">
              <a:off x="2889822" y="4948524"/>
              <a:ext cx="921" cy="431438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011BCDAF-812C-2E4E-87EB-7AB6007E37E9}"/>
                </a:ext>
              </a:extLst>
            </p:cNvPr>
            <p:cNvCxnSpPr>
              <a:cxnSpLocks/>
              <a:stCxn id="184" idx="3"/>
              <a:endCxn id="137" idx="3"/>
            </p:cNvCxnSpPr>
            <p:nvPr/>
          </p:nvCxnSpPr>
          <p:spPr>
            <a:xfrm flipV="1">
              <a:off x="1277989" y="4914206"/>
              <a:ext cx="3537" cy="463269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39" name="Straight Connector 238">
            <a:extLst>
              <a:ext uri="{FF2B5EF4-FFF2-40B4-BE49-F238E27FC236}">
                <a16:creationId xmlns:a16="http://schemas.microsoft.com/office/drawing/2014/main" id="{A710EA4E-28CA-844F-8714-A230135AADD1}"/>
              </a:ext>
            </a:extLst>
          </p:cNvPr>
          <p:cNvCxnSpPr>
            <a:cxnSpLocks/>
            <a:endCxn id="72" idx="3"/>
          </p:cNvCxnSpPr>
          <p:nvPr/>
        </p:nvCxnSpPr>
        <p:spPr>
          <a:xfrm flipV="1">
            <a:off x="3088562" y="1565429"/>
            <a:ext cx="3917795" cy="2094"/>
          </a:xfrm>
          <a:prstGeom prst="line">
            <a:avLst/>
          </a:prstGeom>
          <a:ln w="88900">
            <a:solidFill>
              <a:schemeClr val="accent2">
                <a:alpha val="75000"/>
              </a:schemeClr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>
            <a:extLst>
              <a:ext uri="{FF2B5EF4-FFF2-40B4-BE49-F238E27FC236}">
                <a16:creationId xmlns:a16="http://schemas.microsoft.com/office/drawing/2014/main" id="{45C226DD-5F5E-6A42-9318-C862AF9CE6EB}"/>
              </a:ext>
            </a:extLst>
          </p:cNvPr>
          <p:cNvCxnSpPr>
            <a:cxnSpLocks/>
            <a:stCxn id="48" idx="2"/>
          </p:cNvCxnSpPr>
          <p:nvPr/>
        </p:nvCxnSpPr>
        <p:spPr>
          <a:xfrm flipH="1" flipV="1">
            <a:off x="6887880" y="1554025"/>
            <a:ext cx="1730" cy="3333332"/>
          </a:xfrm>
          <a:prstGeom prst="line">
            <a:avLst/>
          </a:prstGeom>
          <a:ln w="88900">
            <a:solidFill>
              <a:schemeClr val="accent2">
                <a:alpha val="75000"/>
              </a:schemeClr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1" name="Straight Connector 240">
            <a:extLst>
              <a:ext uri="{FF2B5EF4-FFF2-40B4-BE49-F238E27FC236}">
                <a16:creationId xmlns:a16="http://schemas.microsoft.com/office/drawing/2014/main" id="{8C8670D5-C856-B44B-B26F-9D301C0C6E22}"/>
              </a:ext>
            </a:extLst>
          </p:cNvPr>
          <p:cNvCxnSpPr>
            <a:cxnSpLocks/>
          </p:cNvCxnSpPr>
          <p:nvPr/>
        </p:nvCxnSpPr>
        <p:spPr>
          <a:xfrm flipH="1">
            <a:off x="5589475" y="4764729"/>
            <a:ext cx="1298409" cy="0"/>
          </a:xfrm>
          <a:prstGeom prst="line">
            <a:avLst/>
          </a:prstGeom>
          <a:ln w="88900">
            <a:solidFill>
              <a:schemeClr val="accent2">
                <a:alpha val="75000"/>
              </a:schemeClr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Connector 241">
            <a:extLst>
              <a:ext uri="{FF2B5EF4-FFF2-40B4-BE49-F238E27FC236}">
                <a16:creationId xmlns:a16="http://schemas.microsoft.com/office/drawing/2014/main" id="{CCF667AC-BDE7-8643-93E6-78371642B4E6}"/>
              </a:ext>
            </a:extLst>
          </p:cNvPr>
          <p:cNvCxnSpPr>
            <a:cxnSpLocks/>
          </p:cNvCxnSpPr>
          <p:nvPr/>
        </p:nvCxnSpPr>
        <p:spPr>
          <a:xfrm flipH="1">
            <a:off x="5609829" y="2581253"/>
            <a:ext cx="1582" cy="2244477"/>
          </a:xfrm>
          <a:prstGeom prst="line">
            <a:avLst/>
          </a:prstGeom>
          <a:ln w="88900">
            <a:solidFill>
              <a:schemeClr val="accent2">
                <a:alpha val="75000"/>
              </a:schemeClr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Connector 242">
            <a:extLst>
              <a:ext uri="{FF2B5EF4-FFF2-40B4-BE49-F238E27FC236}">
                <a16:creationId xmlns:a16="http://schemas.microsoft.com/office/drawing/2014/main" id="{B676FA8A-66E4-714E-86AF-752700E67452}"/>
              </a:ext>
            </a:extLst>
          </p:cNvPr>
          <p:cNvCxnSpPr>
            <a:cxnSpLocks/>
          </p:cNvCxnSpPr>
          <p:nvPr/>
        </p:nvCxnSpPr>
        <p:spPr>
          <a:xfrm flipH="1">
            <a:off x="4328563" y="2633685"/>
            <a:ext cx="1251900" cy="5414"/>
          </a:xfrm>
          <a:prstGeom prst="line">
            <a:avLst/>
          </a:prstGeom>
          <a:ln w="88900">
            <a:solidFill>
              <a:schemeClr val="accent2">
                <a:alpha val="75000"/>
              </a:schemeClr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Connector 243">
            <a:extLst>
              <a:ext uri="{FF2B5EF4-FFF2-40B4-BE49-F238E27FC236}">
                <a16:creationId xmlns:a16="http://schemas.microsoft.com/office/drawing/2014/main" id="{21E0DFB3-8DA7-6B4A-BFC6-55AFF5F6FDE7}"/>
              </a:ext>
            </a:extLst>
          </p:cNvPr>
          <p:cNvCxnSpPr>
            <a:cxnSpLocks/>
            <a:stCxn id="192" idx="2"/>
          </p:cNvCxnSpPr>
          <p:nvPr/>
        </p:nvCxnSpPr>
        <p:spPr>
          <a:xfrm flipH="1" flipV="1">
            <a:off x="4313307" y="2596944"/>
            <a:ext cx="6416" cy="2286918"/>
          </a:xfrm>
          <a:prstGeom prst="line">
            <a:avLst/>
          </a:prstGeom>
          <a:ln w="88900">
            <a:solidFill>
              <a:schemeClr val="accent2">
                <a:alpha val="75000"/>
              </a:schemeClr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Straight Connector 244">
            <a:extLst>
              <a:ext uri="{FF2B5EF4-FFF2-40B4-BE49-F238E27FC236}">
                <a16:creationId xmlns:a16="http://schemas.microsoft.com/office/drawing/2014/main" id="{CEF844E9-0CCB-F742-A8C3-A26CADA56742}"/>
              </a:ext>
            </a:extLst>
          </p:cNvPr>
          <p:cNvCxnSpPr>
            <a:cxnSpLocks/>
            <a:endCxn id="180" idx="1"/>
          </p:cNvCxnSpPr>
          <p:nvPr/>
        </p:nvCxnSpPr>
        <p:spPr>
          <a:xfrm flipH="1">
            <a:off x="2894351" y="4762736"/>
            <a:ext cx="1434212" cy="2369"/>
          </a:xfrm>
          <a:prstGeom prst="line">
            <a:avLst/>
          </a:prstGeom>
          <a:ln w="88900">
            <a:solidFill>
              <a:schemeClr val="accent2">
                <a:alpha val="75000"/>
              </a:schemeClr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Connector 245">
            <a:extLst>
              <a:ext uri="{FF2B5EF4-FFF2-40B4-BE49-F238E27FC236}">
                <a16:creationId xmlns:a16="http://schemas.microsoft.com/office/drawing/2014/main" id="{DB98DDDB-A9AF-D145-93E5-9694304D5CE7}"/>
              </a:ext>
            </a:extLst>
          </p:cNvPr>
          <p:cNvCxnSpPr>
            <a:cxnSpLocks/>
            <a:stCxn id="228" idx="0"/>
          </p:cNvCxnSpPr>
          <p:nvPr/>
        </p:nvCxnSpPr>
        <p:spPr>
          <a:xfrm flipH="1">
            <a:off x="2994473" y="1456667"/>
            <a:ext cx="19492" cy="3369063"/>
          </a:xfrm>
          <a:prstGeom prst="line">
            <a:avLst/>
          </a:prstGeom>
          <a:ln w="88900">
            <a:solidFill>
              <a:schemeClr val="accent2">
                <a:alpha val="75000"/>
              </a:schemeClr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7" name="Callout: Line with Accent Bar 245">
            <a:extLst>
              <a:ext uri="{FF2B5EF4-FFF2-40B4-BE49-F238E27FC236}">
                <a16:creationId xmlns:a16="http://schemas.microsoft.com/office/drawing/2014/main" id="{9BAAC576-F2A8-7E46-A8D8-8853D446969E}"/>
              </a:ext>
            </a:extLst>
          </p:cNvPr>
          <p:cNvSpPr/>
          <p:nvPr/>
        </p:nvSpPr>
        <p:spPr>
          <a:xfrm>
            <a:off x="7592953" y="1242863"/>
            <a:ext cx="1036966" cy="842969"/>
          </a:xfrm>
          <a:prstGeom prst="accentCallout1">
            <a:avLst>
              <a:gd name="adj1" fmla="val 18750"/>
              <a:gd name="adj2" fmla="val -8333"/>
              <a:gd name="adj3" fmla="val 97172"/>
              <a:gd name="adj4" fmla="val -66739"/>
            </a:avLst>
          </a:prstGeom>
          <a:solidFill>
            <a:schemeClr val="accent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Bindu Path</a:t>
            </a:r>
          </a:p>
        </p:txBody>
      </p:sp>
      <p:sp>
        <p:nvSpPr>
          <p:cNvPr id="248" name="Oval 247">
            <a:extLst>
              <a:ext uri="{FF2B5EF4-FFF2-40B4-BE49-F238E27FC236}">
                <a16:creationId xmlns:a16="http://schemas.microsoft.com/office/drawing/2014/main" id="{5580EE75-63D5-A241-A14B-E95E7FF8EB52}"/>
              </a:ext>
            </a:extLst>
          </p:cNvPr>
          <p:cNvSpPr/>
          <p:nvPr/>
        </p:nvSpPr>
        <p:spPr>
          <a:xfrm>
            <a:off x="2884688" y="1133583"/>
            <a:ext cx="197835" cy="227614"/>
          </a:xfrm>
          <a:prstGeom prst="ellipse">
            <a:avLst/>
          </a:prstGeom>
          <a:solidFill>
            <a:schemeClr val="bg1"/>
          </a:solidFill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9" name="Callout: Line with Accent Bar 247">
            <a:extLst>
              <a:ext uri="{FF2B5EF4-FFF2-40B4-BE49-F238E27FC236}">
                <a16:creationId xmlns:a16="http://schemas.microsoft.com/office/drawing/2014/main" id="{99C61EAD-3631-374F-9A6D-2C11367F4A1C}"/>
              </a:ext>
            </a:extLst>
          </p:cNvPr>
          <p:cNvSpPr/>
          <p:nvPr/>
        </p:nvSpPr>
        <p:spPr>
          <a:xfrm flipH="1">
            <a:off x="1030905" y="1199319"/>
            <a:ext cx="983277" cy="842969"/>
          </a:xfrm>
          <a:prstGeom prst="accentCallout1">
            <a:avLst>
              <a:gd name="adj1" fmla="val 18750"/>
              <a:gd name="adj2" fmla="val -8333"/>
              <a:gd name="adj3" fmla="val 5631"/>
              <a:gd name="adj4" fmla="val -87511"/>
            </a:avLst>
          </a:prstGeom>
          <a:solidFill>
            <a:schemeClr val="accent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Bubble (Bindu)</a:t>
            </a:r>
          </a:p>
        </p:txBody>
      </p:sp>
      <p:sp>
        <p:nvSpPr>
          <p:cNvPr id="250" name="Rectangle 249">
            <a:extLst>
              <a:ext uri="{FF2B5EF4-FFF2-40B4-BE49-F238E27FC236}">
                <a16:creationId xmlns:a16="http://schemas.microsoft.com/office/drawing/2014/main" id="{15D193F3-06F3-C343-8B1D-2B0E074DEFE6}"/>
              </a:ext>
            </a:extLst>
          </p:cNvPr>
          <p:cNvSpPr/>
          <p:nvPr/>
        </p:nvSpPr>
        <p:spPr>
          <a:xfrm>
            <a:off x="961625" y="5299507"/>
            <a:ext cx="8171667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Bindu Path: Any cyclic path that covers all the input ports of the all the routers in the topology</a:t>
            </a:r>
          </a:p>
        </p:txBody>
      </p:sp>
    </p:spTree>
    <p:extLst>
      <p:ext uri="{BB962C8B-B14F-4D97-AF65-F5344CB8AC3E}">
        <p14:creationId xmlns:p14="http://schemas.microsoft.com/office/powerpoint/2010/main" val="141394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0.03889 L 0.32162 0.03889 L 0.32162 0.52014 L 0.20925 0.52014 L 0.20925 0.1963 L 0.10573 0.1963 L 0.10573 0.52014 L 0.00391 0.52014 L 0.00391 0.06829 " pathEditMode="relative" rAng="0" ptsTypes="AAAAAAAAA">
                                      <p:cBhvr>
                                        <p:cTn id="56" dur="2000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081" y="2405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7" grpId="0" animBg="1"/>
      <p:bldP spid="248" grpId="0" animBg="1"/>
      <p:bldP spid="248" grpId="1" animBg="1"/>
      <p:bldP spid="249" grpId="0" animBg="1"/>
      <p:bldP spid="249" grpId="1" animBg="1"/>
      <p:bldP spid="25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7E04FC-F4F2-3D4B-AA5A-6898D9720E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BINDU: Walk-through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90018C-B71B-3941-90A8-CC840F99F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BINDU| NOCS 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1032DE-5BF2-0344-9297-B7EA87E08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D0697-F66A-EE4C-B4D3-9802540BCCA0}" type="slidenum">
              <a:rPr lang="en-US" smtClean="0"/>
              <a:t>17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4FCE1FC-6441-6344-8EED-EE3906695567}"/>
              </a:ext>
            </a:extLst>
          </p:cNvPr>
          <p:cNvGrpSpPr/>
          <p:nvPr/>
        </p:nvGrpSpPr>
        <p:grpSpPr>
          <a:xfrm>
            <a:off x="405273" y="1077047"/>
            <a:ext cx="5816713" cy="5190550"/>
            <a:chOff x="3228327" y="2379127"/>
            <a:chExt cx="1902581" cy="169777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CACC2CA2-142B-6143-B696-5244F1FCEC8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19868" y="3986878"/>
              <a:ext cx="0" cy="90019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3FEACCEB-9350-1040-B08C-96031276B82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37953" y="3977490"/>
              <a:ext cx="1" cy="99407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94BA991E-7315-FD4B-9F3F-FAB3D44EA614}"/>
                </a:ext>
              </a:extLst>
            </p:cNvPr>
            <p:cNvGrpSpPr/>
            <p:nvPr/>
          </p:nvGrpSpPr>
          <p:grpSpPr>
            <a:xfrm>
              <a:off x="3318844" y="2490993"/>
              <a:ext cx="623559" cy="586035"/>
              <a:chOff x="7654967" y="2625306"/>
              <a:chExt cx="1798612" cy="1690377"/>
            </a:xfrm>
          </p:grpSpPr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9470E22B-655B-3B43-B915-CD093A73B761}"/>
                  </a:ext>
                </a:extLst>
              </p:cNvPr>
              <p:cNvGrpSpPr/>
              <p:nvPr/>
            </p:nvGrpSpPr>
            <p:grpSpPr>
              <a:xfrm>
                <a:off x="7654967" y="2625306"/>
                <a:ext cx="1798612" cy="1690377"/>
                <a:chOff x="5275729" y="1913324"/>
                <a:chExt cx="2404876" cy="2210057"/>
              </a:xfrm>
            </p:grpSpPr>
            <p:sp>
              <p:nvSpPr>
                <p:cNvPr id="61" name="Rectangle 60">
                  <a:extLst>
                    <a:ext uri="{FF2B5EF4-FFF2-40B4-BE49-F238E27FC236}">
                      <a16:creationId xmlns:a16="http://schemas.microsoft.com/office/drawing/2014/main" id="{6212ED64-157B-7348-AD18-FD33D7AD248E}"/>
                    </a:ext>
                  </a:extLst>
                </p:cNvPr>
                <p:cNvSpPr/>
                <p:nvPr/>
              </p:nvSpPr>
              <p:spPr>
                <a:xfrm>
                  <a:off x="5275729" y="1913324"/>
                  <a:ext cx="2395071" cy="2209944"/>
                </a:xfrm>
                <a:prstGeom prst="rect">
                  <a:avLst/>
                </a:prstGeom>
                <a:solidFill>
                  <a:srgbClr val="92D050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" name="Rectangle 61">
                  <a:extLst>
                    <a:ext uri="{FF2B5EF4-FFF2-40B4-BE49-F238E27FC236}">
                      <a16:creationId xmlns:a16="http://schemas.microsoft.com/office/drawing/2014/main" id="{A48AEF07-E07C-724B-A82F-2765492433B4}"/>
                    </a:ext>
                  </a:extLst>
                </p:cNvPr>
                <p:cNvSpPr/>
                <p:nvPr/>
              </p:nvSpPr>
              <p:spPr>
                <a:xfrm>
                  <a:off x="6169906" y="2727285"/>
                  <a:ext cx="687057" cy="633008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3" name="Rectangle 62">
                  <a:extLst>
                    <a:ext uri="{FF2B5EF4-FFF2-40B4-BE49-F238E27FC236}">
                      <a16:creationId xmlns:a16="http://schemas.microsoft.com/office/drawing/2014/main" id="{9CE88D99-7D4C-934F-932C-DFE0019BB3E5}"/>
                    </a:ext>
                  </a:extLst>
                </p:cNvPr>
                <p:cNvSpPr/>
                <p:nvPr/>
              </p:nvSpPr>
              <p:spPr>
                <a:xfrm>
                  <a:off x="5280416" y="2804290"/>
                  <a:ext cx="343627" cy="478996"/>
                </a:xfrm>
                <a:prstGeom prst="rect">
                  <a:avLst/>
                </a:prstGeom>
              </p:spPr>
              <p:style>
                <a:lnRef idx="1">
                  <a:schemeClr val="accent6"/>
                </a:lnRef>
                <a:fillRef idx="3">
                  <a:schemeClr val="accent6"/>
                </a:fillRef>
                <a:effectRef idx="2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" name="Rectangle 63">
                  <a:extLst>
                    <a:ext uri="{FF2B5EF4-FFF2-40B4-BE49-F238E27FC236}">
                      <a16:creationId xmlns:a16="http://schemas.microsoft.com/office/drawing/2014/main" id="{08D6A782-9660-8F45-9C59-A324DFD1404D}"/>
                    </a:ext>
                  </a:extLst>
                </p:cNvPr>
                <p:cNvSpPr/>
                <p:nvPr/>
              </p:nvSpPr>
              <p:spPr>
                <a:xfrm rot="16200000">
                  <a:off x="6341622" y="1853430"/>
                  <a:ext cx="343627" cy="473953"/>
                </a:xfrm>
                <a:prstGeom prst="rect">
                  <a:avLst/>
                </a:prstGeom>
              </p:spPr>
              <p:style>
                <a:lnRef idx="1">
                  <a:schemeClr val="accent6"/>
                </a:lnRef>
                <a:fillRef idx="3">
                  <a:schemeClr val="accent6"/>
                </a:fillRef>
                <a:effectRef idx="2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" name="Rectangle 64">
                  <a:extLst>
                    <a:ext uri="{FF2B5EF4-FFF2-40B4-BE49-F238E27FC236}">
                      <a16:creationId xmlns:a16="http://schemas.microsoft.com/office/drawing/2014/main" id="{72711F21-2956-7B42-BEBC-225C3F42FB25}"/>
                    </a:ext>
                  </a:extLst>
                </p:cNvPr>
                <p:cNvSpPr/>
                <p:nvPr/>
              </p:nvSpPr>
              <p:spPr>
                <a:xfrm rot="5400000">
                  <a:off x="6358228" y="3719185"/>
                  <a:ext cx="310414" cy="497977"/>
                </a:xfrm>
                <a:prstGeom prst="rect">
                  <a:avLst/>
                </a:prstGeom>
              </p:spPr>
              <p:style>
                <a:lnRef idx="1">
                  <a:schemeClr val="accent6"/>
                </a:lnRef>
                <a:fillRef idx="3">
                  <a:schemeClr val="accent6"/>
                </a:fillRef>
                <a:effectRef idx="2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" name="Rectangle 65">
                  <a:extLst>
                    <a:ext uri="{FF2B5EF4-FFF2-40B4-BE49-F238E27FC236}">
                      <a16:creationId xmlns:a16="http://schemas.microsoft.com/office/drawing/2014/main" id="{E8035ECF-08C7-444D-936B-668481A4752F}"/>
                    </a:ext>
                  </a:extLst>
                </p:cNvPr>
                <p:cNvSpPr/>
                <p:nvPr/>
              </p:nvSpPr>
              <p:spPr>
                <a:xfrm>
                  <a:off x="7336978" y="2804291"/>
                  <a:ext cx="343627" cy="478996"/>
                </a:xfrm>
                <a:prstGeom prst="rect">
                  <a:avLst/>
                </a:prstGeom>
              </p:spPr>
              <p:style>
                <a:lnRef idx="1">
                  <a:schemeClr val="accent6"/>
                </a:lnRef>
                <a:fillRef idx="3">
                  <a:schemeClr val="accent6"/>
                </a:fillRef>
                <a:effectRef idx="2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67" name="Straight Arrow Connector 66">
                  <a:extLst>
                    <a:ext uri="{FF2B5EF4-FFF2-40B4-BE49-F238E27FC236}">
                      <a16:creationId xmlns:a16="http://schemas.microsoft.com/office/drawing/2014/main" id="{0E32DF57-85A6-0B46-A068-2A523775D3B6}"/>
                    </a:ext>
                  </a:extLst>
                </p:cNvPr>
                <p:cNvCxnSpPr>
                  <a:cxnSpLocks/>
                  <a:stCxn id="63" idx="3"/>
                  <a:endCxn id="62" idx="1"/>
                </p:cNvCxnSpPr>
                <p:nvPr/>
              </p:nvCxnSpPr>
              <p:spPr>
                <a:xfrm>
                  <a:off x="5624043" y="3043788"/>
                  <a:ext cx="545863" cy="1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Straight Arrow Connector 67">
                  <a:extLst>
                    <a:ext uri="{FF2B5EF4-FFF2-40B4-BE49-F238E27FC236}">
                      <a16:creationId xmlns:a16="http://schemas.microsoft.com/office/drawing/2014/main" id="{B880BD2D-A7DC-154B-9B29-FF956ABAA5F5}"/>
                    </a:ext>
                  </a:extLst>
                </p:cNvPr>
                <p:cNvCxnSpPr>
                  <a:cxnSpLocks/>
                  <a:stCxn id="66" idx="1"/>
                  <a:endCxn id="62" idx="3"/>
                </p:cNvCxnSpPr>
                <p:nvPr/>
              </p:nvCxnSpPr>
              <p:spPr>
                <a:xfrm flipH="1">
                  <a:off x="6856963" y="3043789"/>
                  <a:ext cx="480015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Straight Arrow Connector 68">
                  <a:extLst>
                    <a:ext uri="{FF2B5EF4-FFF2-40B4-BE49-F238E27FC236}">
                      <a16:creationId xmlns:a16="http://schemas.microsoft.com/office/drawing/2014/main" id="{05CF8B63-D3E1-6041-938A-4D1C220DBC21}"/>
                    </a:ext>
                  </a:extLst>
                </p:cNvPr>
                <p:cNvCxnSpPr>
                  <a:cxnSpLocks/>
                  <a:stCxn id="64" idx="1"/>
                  <a:endCxn id="62" idx="0"/>
                </p:cNvCxnSpPr>
                <p:nvPr/>
              </p:nvCxnSpPr>
              <p:spPr>
                <a:xfrm flipH="1">
                  <a:off x="6513435" y="2262220"/>
                  <a:ext cx="2" cy="465065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Straight Arrow Connector 69">
                  <a:extLst>
                    <a:ext uri="{FF2B5EF4-FFF2-40B4-BE49-F238E27FC236}">
                      <a16:creationId xmlns:a16="http://schemas.microsoft.com/office/drawing/2014/main" id="{2493B6D7-E752-3946-8D60-7D92804F0EC4}"/>
                    </a:ext>
                  </a:extLst>
                </p:cNvPr>
                <p:cNvCxnSpPr>
                  <a:cxnSpLocks/>
                  <a:stCxn id="65" idx="1"/>
                  <a:endCxn id="62" idx="2"/>
                </p:cNvCxnSpPr>
                <p:nvPr/>
              </p:nvCxnSpPr>
              <p:spPr>
                <a:xfrm flipH="1" flipV="1">
                  <a:off x="6513435" y="3360293"/>
                  <a:ext cx="1" cy="452673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60" name="Content Placeholder 58" descr="Close">
                <a:extLst>
                  <a:ext uri="{FF2B5EF4-FFF2-40B4-BE49-F238E27FC236}">
                    <a16:creationId xmlns:a16="http://schemas.microsoft.com/office/drawing/2014/main" id="{A7D68A18-AB8F-D645-A1BC-8498EAB03B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8303545" y="3222854"/>
                <a:ext cx="562547" cy="562547"/>
              </a:xfrm>
              <a:prstGeom prst="rect">
                <a:avLst/>
              </a:prstGeom>
            </p:spPr>
          </p:pic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16500BED-66FB-7B41-A1DD-489E1CA90602}"/>
                </a:ext>
              </a:extLst>
            </p:cNvPr>
            <p:cNvGrpSpPr/>
            <p:nvPr/>
          </p:nvGrpSpPr>
          <p:grpSpPr>
            <a:xfrm>
              <a:off x="4398944" y="3400843"/>
              <a:ext cx="623559" cy="586035"/>
              <a:chOff x="7654967" y="2625306"/>
              <a:chExt cx="1798612" cy="1690377"/>
            </a:xfrm>
          </p:grpSpPr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9FE90510-8D54-0C4B-87A5-5212091CDA01}"/>
                  </a:ext>
                </a:extLst>
              </p:cNvPr>
              <p:cNvGrpSpPr/>
              <p:nvPr/>
            </p:nvGrpSpPr>
            <p:grpSpPr>
              <a:xfrm>
                <a:off x="7654967" y="2625306"/>
                <a:ext cx="1798612" cy="1690377"/>
                <a:chOff x="5275729" y="1913324"/>
                <a:chExt cx="2404876" cy="2210057"/>
              </a:xfrm>
            </p:grpSpPr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15EA0C3E-FE81-E949-BE80-ACC6BB9AAE65}"/>
                    </a:ext>
                  </a:extLst>
                </p:cNvPr>
                <p:cNvSpPr/>
                <p:nvPr/>
              </p:nvSpPr>
              <p:spPr>
                <a:xfrm>
                  <a:off x="5275729" y="1913324"/>
                  <a:ext cx="2395071" cy="2209944"/>
                </a:xfrm>
                <a:prstGeom prst="rect">
                  <a:avLst/>
                </a:prstGeom>
                <a:solidFill>
                  <a:srgbClr val="92D050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" name="Rectangle 49">
                  <a:extLst>
                    <a:ext uri="{FF2B5EF4-FFF2-40B4-BE49-F238E27FC236}">
                      <a16:creationId xmlns:a16="http://schemas.microsoft.com/office/drawing/2014/main" id="{864E2BA4-5559-7547-8C72-178576E24BBC}"/>
                    </a:ext>
                  </a:extLst>
                </p:cNvPr>
                <p:cNvSpPr/>
                <p:nvPr/>
              </p:nvSpPr>
              <p:spPr>
                <a:xfrm>
                  <a:off x="6169906" y="2727285"/>
                  <a:ext cx="687057" cy="633008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1" name="Rectangle 50">
                  <a:extLst>
                    <a:ext uri="{FF2B5EF4-FFF2-40B4-BE49-F238E27FC236}">
                      <a16:creationId xmlns:a16="http://schemas.microsoft.com/office/drawing/2014/main" id="{034D4C70-42B3-9F43-8A38-A3D2F541B241}"/>
                    </a:ext>
                  </a:extLst>
                </p:cNvPr>
                <p:cNvSpPr/>
                <p:nvPr/>
              </p:nvSpPr>
              <p:spPr>
                <a:xfrm>
                  <a:off x="5280416" y="2804290"/>
                  <a:ext cx="343627" cy="478996"/>
                </a:xfrm>
                <a:prstGeom prst="rect">
                  <a:avLst/>
                </a:prstGeom>
              </p:spPr>
              <p:style>
                <a:lnRef idx="1">
                  <a:schemeClr val="accent6"/>
                </a:lnRef>
                <a:fillRef idx="3">
                  <a:schemeClr val="accent6"/>
                </a:fillRef>
                <a:effectRef idx="2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" name="Rectangle 51">
                  <a:extLst>
                    <a:ext uri="{FF2B5EF4-FFF2-40B4-BE49-F238E27FC236}">
                      <a16:creationId xmlns:a16="http://schemas.microsoft.com/office/drawing/2014/main" id="{1BB1C110-31EF-D749-8464-0228668771C0}"/>
                    </a:ext>
                  </a:extLst>
                </p:cNvPr>
                <p:cNvSpPr/>
                <p:nvPr/>
              </p:nvSpPr>
              <p:spPr>
                <a:xfrm rot="16200000">
                  <a:off x="6341622" y="1853430"/>
                  <a:ext cx="343627" cy="473953"/>
                </a:xfrm>
                <a:prstGeom prst="rect">
                  <a:avLst/>
                </a:prstGeom>
              </p:spPr>
              <p:style>
                <a:lnRef idx="1">
                  <a:schemeClr val="accent6"/>
                </a:lnRef>
                <a:fillRef idx="3">
                  <a:schemeClr val="accent6"/>
                </a:fillRef>
                <a:effectRef idx="2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" name="Rectangle 52">
                  <a:extLst>
                    <a:ext uri="{FF2B5EF4-FFF2-40B4-BE49-F238E27FC236}">
                      <a16:creationId xmlns:a16="http://schemas.microsoft.com/office/drawing/2014/main" id="{4E674A7B-3493-D54B-9902-573C712DFA2D}"/>
                    </a:ext>
                  </a:extLst>
                </p:cNvPr>
                <p:cNvSpPr/>
                <p:nvPr/>
              </p:nvSpPr>
              <p:spPr>
                <a:xfrm rot="5400000">
                  <a:off x="6358228" y="3719185"/>
                  <a:ext cx="310414" cy="497977"/>
                </a:xfrm>
                <a:prstGeom prst="rect">
                  <a:avLst/>
                </a:prstGeom>
              </p:spPr>
              <p:style>
                <a:lnRef idx="1">
                  <a:schemeClr val="accent6"/>
                </a:lnRef>
                <a:fillRef idx="3">
                  <a:schemeClr val="accent6"/>
                </a:fillRef>
                <a:effectRef idx="2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" name="Rectangle 53">
                  <a:extLst>
                    <a:ext uri="{FF2B5EF4-FFF2-40B4-BE49-F238E27FC236}">
                      <a16:creationId xmlns:a16="http://schemas.microsoft.com/office/drawing/2014/main" id="{961FBE36-E4A8-1240-94F8-251E5B88704C}"/>
                    </a:ext>
                  </a:extLst>
                </p:cNvPr>
                <p:cNvSpPr/>
                <p:nvPr/>
              </p:nvSpPr>
              <p:spPr>
                <a:xfrm>
                  <a:off x="7336978" y="2804291"/>
                  <a:ext cx="343627" cy="478996"/>
                </a:xfrm>
                <a:prstGeom prst="rect">
                  <a:avLst/>
                </a:prstGeom>
              </p:spPr>
              <p:style>
                <a:lnRef idx="1">
                  <a:schemeClr val="accent6"/>
                </a:lnRef>
                <a:fillRef idx="3">
                  <a:schemeClr val="accent6"/>
                </a:fillRef>
                <a:effectRef idx="2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55" name="Straight Arrow Connector 54">
                  <a:extLst>
                    <a:ext uri="{FF2B5EF4-FFF2-40B4-BE49-F238E27FC236}">
                      <a16:creationId xmlns:a16="http://schemas.microsoft.com/office/drawing/2014/main" id="{DC068997-193B-5F42-97C5-69FD99FEA4D0}"/>
                    </a:ext>
                  </a:extLst>
                </p:cNvPr>
                <p:cNvCxnSpPr>
                  <a:cxnSpLocks/>
                  <a:stCxn id="51" idx="3"/>
                  <a:endCxn id="50" idx="1"/>
                </p:cNvCxnSpPr>
                <p:nvPr/>
              </p:nvCxnSpPr>
              <p:spPr>
                <a:xfrm>
                  <a:off x="5624043" y="3043788"/>
                  <a:ext cx="545863" cy="1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Arrow Connector 55">
                  <a:extLst>
                    <a:ext uri="{FF2B5EF4-FFF2-40B4-BE49-F238E27FC236}">
                      <a16:creationId xmlns:a16="http://schemas.microsoft.com/office/drawing/2014/main" id="{D3BE8F2F-2972-BF40-9278-B95907CE0AF7}"/>
                    </a:ext>
                  </a:extLst>
                </p:cNvPr>
                <p:cNvCxnSpPr>
                  <a:cxnSpLocks/>
                  <a:stCxn id="54" idx="1"/>
                  <a:endCxn id="50" idx="3"/>
                </p:cNvCxnSpPr>
                <p:nvPr/>
              </p:nvCxnSpPr>
              <p:spPr>
                <a:xfrm flipH="1">
                  <a:off x="6856963" y="3043789"/>
                  <a:ext cx="480015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Arrow Connector 56">
                  <a:extLst>
                    <a:ext uri="{FF2B5EF4-FFF2-40B4-BE49-F238E27FC236}">
                      <a16:creationId xmlns:a16="http://schemas.microsoft.com/office/drawing/2014/main" id="{B0EE4CF9-1FBB-E84E-BAF9-3CAAB64D0AC6}"/>
                    </a:ext>
                  </a:extLst>
                </p:cNvPr>
                <p:cNvCxnSpPr>
                  <a:cxnSpLocks/>
                  <a:stCxn id="52" idx="1"/>
                  <a:endCxn id="50" idx="0"/>
                </p:cNvCxnSpPr>
                <p:nvPr/>
              </p:nvCxnSpPr>
              <p:spPr>
                <a:xfrm flipH="1">
                  <a:off x="6513435" y="2262220"/>
                  <a:ext cx="2" cy="465065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Arrow Connector 57">
                  <a:extLst>
                    <a:ext uri="{FF2B5EF4-FFF2-40B4-BE49-F238E27FC236}">
                      <a16:creationId xmlns:a16="http://schemas.microsoft.com/office/drawing/2014/main" id="{64A24C24-38A3-944F-ABEB-F3827E6E1E17}"/>
                    </a:ext>
                  </a:extLst>
                </p:cNvPr>
                <p:cNvCxnSpPr>
                  <a:cxnSpLocks/>
                  <a:stCxn id="53" idx="1"/>
                  <a:endCxn id="50" idx="2"/>
                </p:cNvCxnSpPr>
                <p:nvPr/>
              </p:nvCxnSpPr>
              <p:spPr>
                <a:xfrm flipH="1" flipV="1">
                  <a:off x="6513435" y="3360293"/>
                  <a:ext cx="1" cy="452673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48" name="Content Placeholder 58" descr="Close">
                <a:extLst>
                  <a:ext uri="{FF2B5EF4-FFF2-40B4-BE49-F238E27FC236}">
                    <a16:creationId xmlns:a16="http://schemas.microsoft.com/office/drawing/2014/main" id="{91E40BAD-98FC-A24B-81D1-96811C0394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8303545" y="3222854"/>
                <a:ext cx="562547" cy="562547"/>
              </a:xfrm>
              <a:prstGeom prst="rect">
                <a:avLst/>
              </a:prstGeom>
            </p:spPr>
          </p:pic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3277259E-FCA3-F442-84F0-0A1A21527D91}"/>
                </a:ext>
              </a:extLst>
            </p:cNvPr>
            <p:cNvGrpSpPr/>
            <p:nvPr/>
          </p:nvGrpSpPr>
          <p:grpSpPr>
            <a:xfrm>
              <a:off x="3317029" y="3391455"/>
              <a:ext cx="623559" cy="586035"/>
              <a:chOff x="7654967" y="2625306"/>
              <a:chExt cx="1798612" cy="1690377"/>
            </a:xfrm>
          </p:grpSpPr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65394428-230A-1E4B-AF9B-0916309778CD}"/>
                  </a:ext>
                </a:extLst>
              </p:cNvPr>
              <p:cNvGrpSpPr/>
              <p:nvPr/>
            </p:nvGrpSpPr>
            <p:grpSpPr>
              <a:xfrm>
                <a:off x="7654967" y="2625306"/>
                <a:ext cx="1798612" cy="1690377"/>
                <a:chOff x="5275729" y="1913324"/>
                <a:chExt cx="2404876" cy="2210057"/>
              </a:xfrm>
            </p:grpSpPr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194A56FE-49BF-A44A-B9A6-7944FF67B4DB}"/>
                    </a:ext>
                  </a:extLst>
                </p:cNvPr>
                <p:cNvSpPr/>
                <p:nvPr/>
              </p:nvSpPr>
              <p:spPr>
                <a:xfrm>
                  <a:off x="5275729" y="1913324"/>
                  <a:ext cx="2395071" cy="2209944"/>
                </a:xfrm>
                <a:prstGeom prst="rect">
                  <a:avLst/>
                </a:prstGeom>
                <a:solidFill>
                  <a:srgbClr val="92D050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C866E33A-2A49-F248-AFF6-4252E9835DF2}"/>
                    </a:ext>
                  </a:extLst>
                </p:cNvPr>
                <p:cNvSpPr/>
                <p:nvPr/>
              </p:nvSpPr>
              <p:spPr>
                <a:xfrm>
                  <a:off x="6169906" y="2727285"/>
                  <a:ext cx="687057" cy="633008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57EF59DB-A833-EA48-AB4C-28F01BE51D8B}"/>
                    </a:ext>
                  </a:extLst>
                </p:cNvPr>
                <p:cNvSpPr/>
                <p:nvPr/>
              </p:nvSpPr>
              <p:spPr>
                <a:xfrm>
                  <a:off x="5280416" y="2804290"/>
                  <a:ext cx="343627" cy="478996"/>
                </a:xfrm>
                <a:prstGeom prst="rect">
                  <a:avLst/>
                </a:prstGeom>
              </p:spPr>
              <p:style>
                <a:lnRef idx="1">
                  <a:schemeClr val="accent6"/>
                </a:lnRef>
                <a:fillRef idx="3">
                  <a:schemeClr val="accent6"/>
                </a:fillRef>
                <a:effectRef idx="2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8043874B-9497-C345-8515-93372E56191D}"/>
                    </a:ext>
                  </a:extLst>
                </p:cNvPr>
                <p:cNvSpPr/>
                <p:nvPr/>
              </p:nvSpPr>
              <p:spPr>
                <a:xfrm rot="16200000">
                  <a:off x="6341622" y="1853430"/>
                  <a:ext cx="343627" cy="473953"/>
                </a:xfrm>
                <a:prstGeom prst="rect">
                  <a:avLst/>
                </a:prstGeom>
              </p:spPr>
              <p:style>
                <a:lnRef idx="1">
                  <a:schemeClr val="accent6"/>
                </a:lnRef>
                <a:fillRef idx="3">
                  <a:schemeClr val="accent6"/>
                </a:fillRef>
                <a:effectRef idx="2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DBAD6D38-5B73-F041-8CE0-106ECBD3ED67}"/>
                    </a:ext>
                  </a:extLst>
                </p:cNvPr>
                <p:cNvSpPr/>
                <p:nvPr/>
              </p:nvSpPr>
              <p:spPr>
                <a:xfrm rot="5400000">
                  <a:off x="6358228" y="3719185"/>
                  <a:ext cx="310414" cy="497977"/>
                </a:xfrm>
                <a:prstGeom prst="rect">
                  <a:avLst/>
                </a:prstGeom>
              </p:spPr>
              <p:style>
                <a:lnRef idx="1">
                  <a:schemeClr val="accent6"/>
                </a:lnRef>
                <a:fillRef idx="3">
                  <a:schemeClr val="accent6"/>
                </a:fillRef>
                <a:effectRef idx="2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8A73AC88-6C80-1244-8817-E482847EEBCD}"/>
                    </a:ext>
                  </a:extLst>
                </p:cNvPr>
                <p:cNvSpPr/>
                <p:nvPr/>
              </p:nvSpPr>
              <p:spPr>
                <a:xfrm>
                  <a:off x="7336978" y="2804291"/>
                  <a:ext cx="343627" cy="478996"/>
                </a:xfrm>
                <a:prstGeom prst="rect">
                  <a:avLst/>
                </a:prstGeom>
              </p:spPr>
              <p:style>
                <a:lnRef idx="1">
                  <a:schemeClr val="accent6"/>
                </a:lnRef>
                <a:fillRef idx="3">
                  <a:schemeClr val="accent6"/>
                </a:fillRef>
                <a:effectRef idx="2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43" name="Straight Arrow Connector 42">
                  <a:extLst>
                    <a:ext uri="{FF2B5EF4-FFF2-40B4-BE49-F238E27FC236}">
                      <a16:creationId xmlns:a16="http://schemas.microsoft.com/office/drawing/2014/main" id="{E849A804-5EFA-D446-B1A4-7144D46829BF}"/>
                    </a:ext>
                  </a:extLst>
                </p:cNvPr>
                <p:cNvCxnSpPr>
                  <a:cxnSpLocks/>
                  <a:stCxn id="39" idx="3"/>
                  <a:endCxn id="38" idx="1"/>
                </p:cNvCxnSpPr>
                <p:nvPr/>
              </p:nvCxnSpPr>
              <p:spPr>
                <a:xfrm>
                  <a:off x="5624043" y="3043788"/>
                  <a:ext cx="545863" cy="1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Straight Arrow Connector 43">
                  <a:extLst>
                    <a:ext uri="{FF2B5EF4-FFF2-40B4-BE49-F238E27FC236}">
                      <a16:creationId xmlns:a16="http://schemas.microsoft.com/office/drawing/2014/main" id="{42C19B8D-576B-F642-9D65-56895379D3C2}"/>
                    </a:ext>
                  </a:extLst>
                </p:cNvPr>
                <p:cNvCxnSpPr>
                  <a:cxnSpLocks/>
                  <a:stCxn id="42" idx="1"/>
                  <a:endCxn id="38" idx="3"/>
                </p:cNvCxnSpPr>
                <p:nvPr/>
              </p:nvCxnSpPr>
              <p:spPr>
                <a:xfrm flipH="1">
                  <a:off x="6856963" y="3043789"/>
                  <a:ext cx="480015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Straight Arrow Connector 44">
                  <a:extLst>
                    <a:ext uri="{FF2B5EF4-FFF2-40B4-BE49-F238E27FC236}">
                      <a16:creationId xmlns:a16="http://schemas.microsoft.com/office/drawing/2014/main" id="{6AE0FFCB-5037-E242-AD40-30A54DB4BC60}"/>
                    </a:ext>
                  </a:extLst>
                </p:cNvPr>
                <p:cNvCxnSpPr>
                  <a:cxnSpLocks/>
                  <a:stCxn id="40" idx="1"/>
                  <a:endCxn id="38" idx="0"/>
                </p:cNvCxnSpPr>
                <p:nvPr/>
              </p:nvCxnSpPr>
              <p:spPr>
                <a:xfrm flipH="1">
                  <a:off x="6513435" y="2262220"/>
                  <a:ext cx="2" cy="465065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Arrow Connector 45">
                  <a:extLst>
                    <a:ext uri="{FF2B5EF4-FFF2-40B4-BE49-F238E27FC236}">
                      <a16:creationId xmlns:a16="http://schemas.microsoft.com/office/drawing/2014/main" id="{7393D097-5FE9-0642-BF1D-8F834731602B}"/>
                    </a:ext>
                  </a:extLst>
                </p:cNvPr>
                <p:cNvCxnSpPr>
                  <a:cxnSpLocks/>
                  <a:stCxn id="41" idx="1"/>
                  <a:endCxn id="38" idx="2"/>
                </p:cNvCxnSpPr>
                <p:nvPr/>
              </p:nvCxnSpPr>
              <p:spPr>
                <a:xfrm flipH="1" flipV="1">
                  <a:off x="6513435" y="3360293"/>
                  <a:ext cx="1" cy="452673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36" name="Content Placeholder 58" descr="Close">
                <a:extLst>
                  <a:ext uri="{FF2B5EF4-FFF2-40B4-BE49-F238E27FC236}">
                    <a16:creationId xmlns:a16="http://schemas.microsoft.com/office/drawing/2014/main" id="{B2E5C66C-3A04-824E-A5C1-A50F1577E8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8303545" y="3222854"/>
                <a:ext cx="562547" cy="562547"/>
              </a:xfrm>
              <a:prstGeom prst="rect">
                <a:avLst/>
              </a:prstGeom>
            </p:spPr>
          </p:pic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5C8EA71F-ED31-2D4F-90E4-99E5E4AF1C44}"/>
                </a:ext>
              </a:extLst>
            </p:cNvPr>
            <p:cNvGrpSpPr/>
            <p:nvPr/>
          </p:nvGrpSpPr>
          <p:grpSpPr>
            <a:xfrm>
              <a:off x="4396589" y="2486290"/>
              <a:ext cx="623559" cy="586035"/>
              <a:chOff x="7654967" y="2625306"/>
              <a:chExt cx="1798612" cy="1690377"/>
            </a:xfrm>
          </p:grpSpPr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536493CF-EAD9-2045-B14A-1867681A22E9}"/>
                  </a:ext>
                </a:extLst>
              </p:cNvPr>
              <p:cNvGrpSpPr/>
              <p:nvPr/>
            </p:nvGrpSpPr>
            <p:grpSpPr>
              <a:xfrm>
                <a:off x="7654967" y="2625306"/>
                <a:ext cx="1798612" cy="1690377"/>
                <a:chOff x="5275729" y="1913324"/>
                <a:chExt cx="2404876" cy="2210057"/>
              </a:xfrm>
            </p:grpSpPr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1EA7263F-AAF4-844A-8455-D6B60285C89C}"/>
                    </a:ext>
                  </a:extLst>
                </p:cNvPr>
                <p:cNvSpPr/>
                <p:nvPr/>
              </p:nvSpPr>
              <p:spPr>
                <a:xfrm>
                  <a:off x="5275729" y="1913324"/>
                  <a:ext cx="2395071" cy="2209944"/>
                </a:xfrm>
                <a:prstGeom prst="rect">
                  <a:avLst/>
                </a:prstGeom>
                <a:solidFill>
                  <a:srgbClr val="92D050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58A46392-B1D7-6446-8823-B0AA05D3E409}"/>
                    </a:ext>
                  </a:extLst>
                </p:cNvPr>
                <p:cNvSpPr/>
                <p:nvPr/>
              </p:nvSpPr>
              <p:spPr>
                <a:xfrm>
                  <a:off x="6169906" y="2727285"/>
                  <a:ext cx="687057" cy="633008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ECBDCA58-730E-6F4E-961D-8A332A261BB4}"/>
                    </a:ext>
                  </a:extLst>
                </p:cNvPr>
                <p:cNvSpPr/>
                <p:nvPr/>
              </p:nvSpPr>
              <p:spPr>
                <a:xfrm>
                  <a:off x="5280416" y="2804290"/>
                  <a:ext cx="343627" cy="478996"/>
                </a:xfrm>
                <a:prstGeom prst="rect">
                  <a:avLst/>
                </a:prstGeom>
              </p:spPr>
              <p:style>
                <a:lnRef idx="1">
                  <a:schemeClr val="accent6"/>
                </a:lnRef>
                <a:fillRef idx="3">
                  <a:schemeClr val="accent6"/>
                </a:fillRef>
                <a:effectRef idx="2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A04F41DE-D9CD-F845-868D-C4DDCBA60777}"/>
                    </a:ext>
                  </a:extLst>
                </p:cNvPr>
                <p:cNvSpPr/>
                <p:nvPr/>
              </p:nvSpPr>
              <p:spPr>
                <a:xfrm rot="16200000">
                  <a:off x="6341622" y="1853430"/>
                  <a:ext cx="343627" cy="473953"/>
                </a:xfrm>
                <a:prstGeom prst="rect">
                  <a:avLst/>
                </a:prstGeom>
              </p:spPr>
              <p:style>
                <a:lnRef idx="1">
                  <a:schemeClr val="accent6"/>
                </a:lnRef>
                <a:fillRef idx="3">
                  <a:schemeClr val="accent6"/>
                </a:fillRef>
                <a:effectRef idx="2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EB6B6974-A30F-D647-90A4-54A045FAB62F}"/>
                    </a:ext>
                  </a:extLst>
                </p:cNvPr>
                <p:cNvSpPr/>
                <p:nvPr/>
              </p:nvSpPr>
              <p:spPr>
                <a:xfrm rot="5400000">
                  <a:off x="6358228" y="3719185"/>
                  <a:ext cx="310414" cy="497977"/>
                </a:xfrm>
                <a:prstGeom prst="rect">
                  <a:avLst/>
                </a:prstGeom>
              </p:spPr>
              <p:style>
                <a:lnRef idx="1">
                  <a:schemeClr val="accent6"/>
                </a:lnRef>
                <a:fillRef idx="3">
                  <a:schemeClr val="accent6"/>
                </a:fillRef>
                <a:effectRef idx="2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18CDAE21-F21D-3C49-BE60-A4F4EBC010C5}"/>
                    </a:ext>
                  </a:extLst>
                </p:cNvPr>
                <p:cNvSpPr/>
                <p:nvPr/>
              </p:nvSpPr>
              <p:spPr>
                <a:xfrm>
                  <a:off x="7336978" y="2804291"/>
                  <a:ext cx="343627" cy="478996"/>
                </a:xfrm>
                <a:prstGeom prst="rect">
                  <a:avLst/>
                </a:prstGeom>
              </p:spPr>
              <p:style>
                <a:lnRef idx="1">
                  <a:schemeClr val="accent6"/>
                </a:lnRef>
                <a:fillRef idx="3">
                  <a:schemeClr val="accent6"/>
                </a:fillRef>
                <a:effectRef idx="2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31" name="Straight Arrow Connector 30">
                  <a:extLst>
                    <a:ext uri="{FF2B5EF4-FFF2-40B4-BE49-F238E27FC236}">
                      <a16:creationId xmlns:a16="http://schemas.microsoft.com/office/drawing/2014/main" id="{FDC40C6B-A8B0-D544-BF42-FF0FF4866B03}"/>
                    </a:ext>
                  </a:extLst>
                </p:cNvPr>
                <p:cNvCxnSpPr>
                  <a:cxnSpLocks/>
                  <a:stCxn id="27" idx="3"/>
                  <a:endCxn id="26" idx="1"/>
                </p:cNvCxnSpPr>
                <p:nvPr/>
              </p:nvCxnSpPr>
              <p:spPr>
                <a:xfrm>
                  <a:off x="5624043" y="3043788"/>
                  <a:ext cx="545863" cy="1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Arrow Connector 31">
                  <a:extLst>
                    <a:ext uri="{FF2B5EF4-FFF2-40B4-BE49-F238E27FC236}">
                      <a16:creationId xmlns:a16="http://schemas.microsoft.com/office/drawing/2014/main" id="{85762E8C-6041-AA4E-92B1-0DDF095FE5A5}"/>
                    </a:ext>
                  </a:extLst>
                </p:cNvPr>
                <p:cNvCxnSpPr>
                  <a:cxnSpLocks/>
                  <a:stCxn id="30" idx="1"/>
                  <a:endCxn id="26" idx="3"/>
                </p:cNvCxnSpPr>
                <p:nvPr/>
              </p:nvCxnSpPr>
              <p:spPr>
                <a:xfrm flipH="1">
                  <a:off x="6856963" y="3043789"/>
                  <a:ext cx="480015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Arrow Connector 32">
                  <a:extLst>
                    <a:ext uri="{FF2B5EF4-FFF2-40B4-BE49-F238E27FC236}">
                      <a16:creationId xmlns:a16="http://schemas.microsoft.com/office/drawing/2014/main" id="{31C6A314-F481-2B45-8D8D-68CF3A8E910F}"/>
                    </a:ext>
                  </a:extLst>
                </p:cNvPr>
                <p:cNvCxnSpPr>
                  <a:cxnSpLocks/>
                  <a:stCxn id="28" idx="1"/>
                  <a:endCxn id="26" idx="0"/>
                </p:cNvCxnSpPr>
                <p:nvPr/>
              </p:nvCxnSpPr>
              <p:spPr>
                <a:xfrm flipH="1">
                  <a:off x="6513435" y="2262220"/>
                  <a:ext cx="2" cy="465065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Arrow Connector 33">
                  <a:extLst>
                    <a:ext uri="{FF2B5EF4-FFF2-40B4-BE49-F238E27FC236}">
                      <a16:creationId xmlns:a16="http://schemas.microsoft.com/office/drawing/2014/main" id="{04C0E403-60D9-024B-B229-19636C62B6A2}"/>
                    </a:ext>
                  </a:extLst>
                </p:cNvPr>
                <p:cNvCxnSpPr>
                  <a:cxnSpLocks/>
                  <a:stCxn id="29" idx="1"/>
                  <a:endCxn id="26" idx="2"/>
                </p:cNvCxnSpPr>
                <p:nvPr/>
              </p:nvCxnSpPr>
              <p:spPr>
                <a:xfrm flipH="1" flipV="1">
                  <a:off x="6513435" y="3360293"/>
                  <a:ext cx="1" cy="452673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24" name="Content Placeholder 58" descr="Close">
                <a:extLst>
                  <a:ext uri="{FF2B5EF4-FFF2-40B4-BE49-F238E27FC236}">
                    <a16:creationId xmlns:a16="http://schemas.microsoft.com/office/drawing/2014/main" id="{3502166E-8B9E-7243-8D91-DC1106DB19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8303545" y="3222854"/>
                <a:ext cx="562547" cy="562547"/>
              </a:xfrm>
              <a:prstGeom prst="rect">
                <a:avLst/>
              </a:prstGeom>
            </p:spPr>
          </p:pic>
        </p:grp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CA7BFBF4-37CA-754F-9CBC-319AADFBC5DB}"/>
                </a:ext>
              </a:extLst>
            </p:cNvPr>
            <p:cNvCxnSpPr>
              <a:cxnSpLocks/>
              <a:stCxn id="30" idx="3"/>
            </p:cNvCxnSpPr>
            <p:nvPr/>
          </p:nvCxnSpPr>
          <p:spPr>
            <a:xfrm>
              <a:off x="5020148" y="2786052"/>
              <a:ext cx="110760" cy="1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F12DB82-B04B-FB43-87FB-9127C2B93953}"/>
                </a:ext>
              </a:extLst>
            </p:cNvPr>
            <p:cNvCxnSpPr>
              <a:cxnSpLocks/>
              <a:stCxn id="66" idx="3"/>
              <a:endCxn id="27" idx="1"/>
            </p:cNvCxnSpPr>
            <p:nvPr/>
          </p:nvCxnSpPr>
          <p:spPr>
            <a:xfrm flipV="1">
              <a:off x="3942403" y="2786053"/>
              <a:ext cx="455402" cy="4703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1B1A4522-DB9D-ED47-877E-2A41A492ACF7}"/>
                </a:ext>
              </a:extLst>
            </p:cNvPr>
            <p:cNvCxnSpPr>
              <a:cxnSpLocks/>
              <a:endCxn id="63" idx="1"/>
            </p:cNvCxnSpPr>
            <p:nvPr/>
          </p:nvCxnSpPr>
          <p:spPr>
            <a:xfrm flipV="1">
              <a:off x="3228327" y="2790755"/>
              <a:ext cx="91732" cy="1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E09A3C8F-E9AF-D84A-87C0-49AE03886D5A}"/>
                </a:ext>
              </a:extLst>
            </p:cNvPr>
            <p:cNvCxnSpPr>
              <a:cxnSpLocks/>
            </p:cNvCxnSpPr>
            <p:nvPr/>
          </p:nvCxnSpPr>
          <p:spPr>
            <a:xfrm>
              <a:off x="3228327" y="3684666"/>
              <a:ext cx="99539" cy="0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B11F65E5-4B35-CD43-8C98-953B84497028}"/>
                </a:ext>
              </a:extLst>
            </p:cNvPr>
            <p:cNvCxnSpPr>
              <a:cxnSpLocks/>
            </p:cNvCxnSpPr>
            <p:nvPr/>
          </p:nvCxnSpPr>
          <p:spPr>
            <a:xfrm>
              <a:off x="3926378" y="3696133"/>
              <a:ext cx="486403" cy="0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E27CF1C8-404A-7141-B8EB-CDA93CC44538}"/>
                </a:ext>
              </a:extLst>
            </p:cNvPr>
            <p:cNvCxnSpPr>
              <a:cxnSpLocks/>
              <a:stCxn id="54" idx="3"/>
            </p:cNvCxnSpPr>
            <p:nvPr/>
          </p:nvCxnSpPr>
          <p:spPr>
            <a:xfrm>
              <a:off x="5022503" y="3700605"/>
              <a:ext cx="108405" cy="0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7E8E3FB9-0C95-CA4A-B87A-42AA0869D4D3}"/>
                </a:ext>
              </a:extLst>
            </p:cNvPr>
            <p:cNvCxnSpPr>
              <a:cxnSpLocks/>
              <a:stCxn id="28" idx="3"/>
            </p:cNvCxnSpPr>
            <p:nvPr/>
          </p:nvCxnSpPr>
          <p:spPr>
            <a:xfrm flipH="1" flipV="1">
              <a:off x="4717513" y="2379127"/>
              <a:ext cx="1" cy="108560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1A475168-3428-0C47-AE59-E9C6464E5877}"/>
                </a:ext>
              </a:extLst>
            </p:cNvPr>
            <p:cNvCxnSpPr>
              <a:cxnSpLocks/>
              <a:stCxn id="52" idx="3"/>
              <a:endCxn id="29" idx="3"/>
            </p:cNvCxnSpPr>
            <p:nvPr/>
          </p:nvCxnSpPr>
          <p:spPr>
            <a:xfrm flipH="1" flipV="1">
              <a:off x="4717513" y="3072325"/>
              <a:ext cx="2355" cy="329915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B5E66A88-52DE-7A4E-B1A8-4F9A29B05735}"/>
                </a:ext>
              </a:extLst>
            </p:cNvPr>
            <p:cNvCxnSpPr>
              <a:cxnSpLocks/>
              <a:stCxn id="64" idx="3"/>
            </p:cNvCxnSpPr>
            <p:nvPr/>
          </p:nvCxnSpPr>
          <p:spPr>
            <a:xfrm flipV="1">
              <a:off x="3639769" y="2379127"/>
              <a:ext cx="1" cy="113263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DCB6CAA8-C26D-CD49-B497-08922E7CC5E6}"/>
                </a:ext>
              </a:extLst>
            </p:cNvPr>
            <p:cNvCxnSpPr>
              <a:cxnSpLocks/>
              <a:stCxn id="40" idx="3"/>
              <a:endCxn id="65" idx="3"/>
            </p:cNvCxnSpPr>
            <p:nvPr/>
          </p:nvCxnSpPr>
          <p:spPr>
            <a:xfrm flipV="1">
              <a:off x="3637954" y="3077028"/>
              <a:ext cx="1814" cy="315824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1" name="Oval 70">
            <a:extLst>
              <a:ext uri="{FF2B5EF4-FFF2-40B4-BE49-F238E27FC236}">
                <a16:creationId xmlns:a16="http://schemas.microsoft.com/office/drawing/2014/main" id="{060637A2-60F9-5E42-9769-C78E1A92D3FC}"/>
              </a:ext>
            </a:extLst>
          </p:cNvPr>
          <p:cNvSpPr/>
          <p:nvPr/>
        </p:nvSpPr>
        <p:spPr>
          <a:xfrm>
            <a:off x="4751351" y="2892891"/>
            <a:ext cx="370464" cy="3564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FAD226C0-68B7-8D45-AC6C-ED8D3A164F51}"/>
              </a:ext>
            </a:extLst>
          </p:cNvPr>
          <p:cNvSpPr/>
          <p:nvPr/>
        </p:nvSpPr>
        <p:spPr>
          <a:xfrm>
            <a:off x="2135599" y="2907361"/>
            <a:ext cx="518762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3F8A619C-5267-7843-9D87-73E568AD55E0}"/>
              </a:ext>
            </a:extLst>
          </p:cNvPr>
          <p:cNvSpPr/>
          <p:nvPr/>
        </p:nvSpPr>
        <p:spPr>
          <a:xfrm>
            <a:off x="5481984" y="2848942"/>
            <a:ext cx="518762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06B70D3C-BA76-CE47-971F-2BC1FDBE279E}"/>
              </a:ext>
            </a:extLst>
          </p:cNvPr>
          <p:cNvSpPr/>
          <p:nvPr/>
        </p:nvSpPr>
        <p:spPr>
          <a:xfrm>
            <a:off x="5501901" y="5627944"/>
            <a:ext cx="518762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189E3FAD-B4DC-0644-A305-A7C19AFA2B23}"/>
              </a:ext>
            </a:extLst>
          </p:cNvPr>
          <p:cNvSpPr/>
          <p:nvPr/>
        </p:nvSpPr>
        <p:spPr>
          <a:xfrm>
            <a:off x="2160274" y="5594350"/>
            <a:ext cx="518762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E000274A-3603-3A4A-AC21-55E85292D5F9}"/>
              </a:ext>
            </a:extLst>
          </p:cNvPr>
          <p:cNvSpPr/>
          <p:nvPr/>
        </p:nvSpPr>
        <p:spPr>
          <a:xfrm>
            <a:off x="2275648" y="2126972"/>
            <a:ext cx="378713" cy="3643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5586B7D8-A04A-484C-9A59-6D9EED8C9EA4}"/>
              </a:ext>
            </a:extLst>
          </p:cNvPr>
          <p:cNvSpPr/>
          <p:nvPr/>
        </p:nvSpPr>
        <p:spPr>
          <a:xfrm>
            <a:off x="1475305" y="4074743"/>
            <a:ext cx="394789" cy="37985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4923E372-44C8-754D-92DF-D2C168DD434B}"/>
              </a:ext>
            </a:extLst>
          </p:cNvPr>
          <p:cNvSpPr/>
          <p:nvPr/>
        </p:nvSpPr>
        <p:spPr>
          <a:xfrm>
            <a:off x="3825479" y="4878746"/>
            <a:ext cx="427607" cy="4114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cxnSp>
        <p:nvCxnSpPr>
          <p:cNvPr id="79" name="Connector: Elbow 77">
            <a:extLst>
              <a:ext uri="{FF2B5EF4-FFF2-40B4-BE49-F238E27FC236}">
                <a16:creationId xmlns:a16="http://schemas.microsoft.com/office/drawing/2014/main" id="{01D38B32-462A-104A-AA24-AC2DC151AB8E}"/>
              </a:ext>
            </a:extLst>
          </p:cNvPr>
          <p:cNvCxnSpPr>
            <a:cxnSpLocks/>
          </p:cNvCxnSpPr>
          <p:nvPr/>
        </p:nvCxnSpPr>
        <p:spPr>
          <a:xfrm rot="5400000">
            <a:off x="1323180" y="3323454"/>
            <a:ext cx="1676436" cy="298104"/>
          </a:xfrm>
          <a:prstGeom prst="bentConnector3">
            <a:avLst>
              <a:gd name="adj1" fmla="val 77"/>
            </a:avLst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or: Elbow 78">
            <a:extLst>
              <a:ext uri="{FF2B5EF4-FFF2-40B4-BE49-F238E27FC236}">
                <a16:creationId xmlns:a16="http://schemas.microsoft.com/office/drawing/2014/main" id="{3E5F15D3-FA5F-4946-8830-156AF797123D}"/>
              </a:ext>
            </a:extLst>
          </p:cNvPr>
          <p:cNvCxnSpPr>
            <a:cxnSpLocks/>
          </p:cNvCxnSpPr>
          <p:nvPr/>
        </p:nvCxnSpPr>
        <p:spPr>
          <a:xfrm rot="10800000">
            <a:off x="2310450" y="2743200"/>
            <a:ext cx="2024160" cy="277626"/>
          </a:xfrm>
          <a:prstGeom prst="bentConnector3">
            <a:avLst>
              <a:gd name="adj1" fmla="val 104"/>
            </a:avLst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nector: Elbow 79">
            <a:extLst>
              <a:ext uri="{FF2B5EF4-FFF2-40B4-BE49-F238E27FC236}">
                <a16:creationId xmlns:a16="http://schemas.microsoft.com/office/drawing/2014/main" id="{953AB974-4314-9644-9F01-391790E2F42F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559722" y="3507124"/>
            <a:ext cx="1698152" cy="297052"/>
          </a:xfrm>
          <a:prstGeom prst="bentConnector3">
            <a:avLst>
              <a:gd name="adj1" fmla="val 122"/>
            </a:avLst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nector: Elbow 80">
            <a:extLst>
              <a:ext uri="{FF2B5EF4-FFF2-40B4-BE49-F238E27FC236}">
                <a16:creationId xmlns:a16="http://schemas.microsoft.com/office/drawing/2014/main" id="{A1E3367F-9FB4-7D41-84C9-555237ECEEE8}"/>
              </a:ext>
            </a:extLst>
          </p:cNvPr>
          <p:cNvCxnSpPr>
            <a:cxnSpLocks/>
          </p:cNvCxnSpPr>
          <p:nvPr/>
        </p:nvCxnSpPr>
        <p:spPr>
          <a:xfrm>
            <a:off x="2160274" y="4454859"/>
            <a:ext cx="2092812" cy="264293"/>
          </a:xfrm>
          <a:prstGeom prst="bentConnector3">
            <a:avLst>
              <a:gd name="adj1" fmla="val 63"/>
            </a:avLst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&quot;Not Allowed&quot; Symbol 83">
            <a:extLst>
              <a:ext uri="{FF2B5EF4-FFF2-40B4-BE49-F238E27FC236}">
                <a16:creationId xmlns:a16="http://schemas.microsoft.com/office/drawing/2014/main" id="{295A09FD-EBA6-4D41-A593-C31925085860}"/>
              </a:ext>
            </a:extLst>
          </p:cNvPr>
          <p:cNvSpPr/>
          <p:nvPr/>
        </p:nvSpPr>
        <p:spPr>
          <a:xfrm>
            <a:off x="2979143" y="4506885"/>
            <a:ext cx="352944" cy="387425"/>
          </a:xfrm>
          <a:prstGeom prst="noSmoking">
            <a:avLst>
              <a:gd name="adj" fmla="val 9669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AA711B2B-4882-AA4E-BD22-C68CF740C0B1}"/>
              </a:ext>
            </a:extLst>
          </p:cNvPr>
          <p:cNvSpPr/>
          <p:nvPr/>
        </p:nvSpPr>
        <p:spPr>
          <a:xfrm>
            <a:off x="0" y="2141350"/>
            <a:ext cx="276034" cy="317585"/>
          </a:xfrm>
          <a:prstGeom prst="ellipse">
            <a:avLst/>
          </a:prstGeom>
          <a:solidFill>
            <a:schemeClr val="bg1"/>
          </a:solidFill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33CE1113-28A0-5B4C-9BE6-12328B36733B}"/>
              </a:ext>
            </a:extLst>
          </p:cNvPr>
          <p:cNvSpPr/>
          <p:nvPr/>
        </p:nvSpPr>
        <p:spPr>
          <a:xfrm rot="19634008">
            <a:off x="1725948" y="3213607"/>
            <a:ext cx="3006397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Deadlock resolved!</a:t>
            </a:r>
          </a:p>
        </p:txBody>
      </p:sp>
      <p:sp>
        <p:nvSpPr>
          <p:cNvPr id="86" name="&quot;Not Allowed&quot; Symbol 96">
            <a:extLst>
              <a:ext uri="{FF2B5EF4-FFF2-40B4-BE49-F238E27FC236}">
                <a16:creationId xmlns:a16="http://schemas.microsoft.com/office/drawing/2014/main" id="{158BD350-4E46-174E-963A-096FE00E2CE5}"/>
              </a:ext>
            </a:extLst>
          </p:cNvPr>
          <p:cNvSpPr/>
          <p:nvPr/>
        </p:nvSpPr>
        <p:spPr>
          <a:xfrm>
            <a:off x="1835873" y="3218274"/>
            <a:ext cx="352944" cy="387425"/>
          </a:xfrm>
          <a:prstGeom prst="noSmoking">
            <a:avLst>
              <a:gd name="adj" fmla="val 9669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7" name="&quot;Not Allowed&quot; Symbol 103">
            <a:extLst>
              <a:ext uri="{FF2B5EF4-FFF2-40B4-BE49-F238E27FC236}">
                <a16:creationId xmlns:a16="http://schemas.microsoft.com/office/drawing/2014/main" id="{90489E4D-6DDF-8948-B27F-94EF0AAAA62D}"/>
              </a:ext>
            </a:extLst>
          </p:cNvPr>
          <p:cNvSpPr/>
          <p:nvPr/>
        </p:nvSpPr>
        <p:spPr>
          <a:xfrm>
            <a:off x="3158577" y="2541706"/>
            <a:ext cx="352944" cy="387425"/>
          </a:xfrm>
          <a:prstGeom prst="noSmoking">
            <a:avLst>
              <a:gd name="adj" fmla="val 9669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8" name="&quot;Not Allowed&quot; Symbol 104">
            <a:extLst>
              <a:ext uri="{FF2B5EF4-FFF2-40B4-BE49-F238E27FC236}">
                <a16:creationId xmlns:a16="http://schemas.microsoft.com/office/drawing/2014/main" id="{DCDCB539-8C47-D846-AF24-A9060CC45A94}"/>
              </a:ext>
            </a:extLst>
          </p:cNvPr>
          <p:cNvSpPr/>
          <p:nvPr/>
        </p:nvSpPr>
        <p:spPr>
          <a:xfrm>
            <a:off x="4380852" y="3411986"/>
            <a:ext cx="352944" cy="387425"/>
          </a:xfrm>
          <a:prstGeom prst="noSmoking">
            <a:avLst>
              <a:gd name="adj" fmla="val 9669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8EA0C99D-AC02-9649-8CC9-9E764919CA29}"/>
              </a:ext>
            </a:extLst>
          </p:cNvPr>
          <p:cNvSpPr/>
          <p:nvPr/>
        </p:nvSpPr>
        <p:spPr>
          <a:xfrm>
            <a:off x="6003370" y="2299316"/>
            <a:ext cx="4352758" cy="280076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Bindu moves in a fixed path visiting all the input ports of the router</a:t>
            </a:r>
          </a:p>
          <a:p>
            <a:endParaRPr lang="en-US" sz="22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It naturally resolves any deadlock that comes in its way by displacing the packets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A23E206F-4CE2-C643-9AFF-72756350B47B}"/>
              </a:ext>
            </a:extLst>
          </p:cNvPr>
          <p:cNvSpPr/>
          <p:nvPr/>
        </p:nvSpPr>
        <p:spPr>
          <a:xfrm>
            <a:off x="5824337" y="5302379"/>
            <a:ext cx="4605714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2400" b="1" dirty="0">
                <a:ln/>
                <a:solidFill>
                  <a:srgbClr val="C00000"/>
                </a:solidFill>
              </a:rPr>
              <a:t>BINDU is free from Deadlock-detection complexity!</a:t>
            </a:r>
          </a:p>
        </p:txBody>
      </p:sp>
      <p:sp>
        <p:nvSpPr>
          <p:cNvPr id="91" name="Callout: Line 82">
            <a:extLst>
              <a:ext uri="{FF2B5EF4-FFF2-40B4-BE49-F238E27FC236}">
                <a16:creationId xmlns:a16="http://schemas.microsoft.com/office/drawing/2014/main" id="{621971AF-3609-C44F-8D3B-1063A1FED4F7}"/>
              </a:ext>
            </a:extLst>
          </p:cNvPr>
          <p:cNvSpPr/>
          <p:nvPr/>
        </p:nvSpPr>
        <p:spPr>
          <a:xfrm>
            <a:off x="2861267" y="1452704"/>
            <a:ext cx="1059489" cy="449559"/>
          </a:xfrm>
          <a:prstGeom prst="borderCallout1">
            <a:avLst>
              <a:gd name="adj1" fmla="val 47553"/>
              <a:gd name="adj2" fmla="val 316"/>
              <a:gd name="adj3" fmla="val 207961"/>
              <a:gd name="adj4" fmla="val -344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Empty-slot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0AE47E90-F5E0-C24F-9F8B-8803ADD6DA02}"/>
              </a:ext>
            </a:extLst>
          </p:cNvPr>
          <p:cNvSpPr/>
          <p:nvPr/>
        </p:nvSpPr>
        <p:spPr>
          <a:xfrm rot="19634008">
            <a:off x="1718221" y="3432715"/>
            <a:ext cx="3006397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Deadlock!</a:t>
            </a:r>
          </a:p>
        </p:txBody>
      </p:sp>
    </p:spTree>
    <p:extLst>
      <p:ext uri="{BB962C8B-B14F-4D97-AF65-F5344CB8AC3E}">
        <p14:creationId xmlns:p14="http://schemas.microsoft.com/office/powerpoint/2010/main" val="4216938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47 0.00555 L 0.06028 0.00486 " pathEditMode="relative" rAng="0" ptsTypes="AA">
                                      <p:cBhvr>
                                        <p:cTn id="69" dur="2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91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6028 0.00486 L 0.12513 -0.1088 " pathEditMode="relative" rAng="0" ptsTypes="AA">
                                      <p:cBhvr>
                                        <p:cTn id="73" dur="2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42" y="-56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42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2513 -0.1088 L 0.19075 0.00116 " pathEditMode="relative" rAng="0" ptsTypes="AA">
                                      <p:cBhvr>
                                        <p:cTn id="77" dur="2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68" y="5579"/>
                                    </p:animMotion>
                                  </p:childTnLst>
                                </p:cTn>
                              </p:par>
                              <p:par>
                                <p:cTn id="7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4.07407E-6 L -0.06562 -0.10995 " pathEditMode="relative" rAng="0" ptsTypes="AA">
                                      <p:cBhvr>
                                        <p:cTn id="79" dur="2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81" y="-544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42" presetClass="path" presetSubtype="0" accel="50000" decel="5000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9075 0.00116 L 0.12461 0.11458 " pathEditMode="relative" rAng="0" ptsTypes="AA">
                                      <p:cBhvr>
                                        <p:cTn id="83" dur="2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42" y="557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4.81481E-6 L -0.20274 -0.11111 " pathEditMode="relative" rAng="0" ptsTypes="AA">
                                      <p:cBhvr>
                                        <p:cTn id="97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156" y="-546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112E-17 -3.7037E-6 L 0.07357 -0.29352 " pathEditMode="relative" rAng="0" ptsTypes="AA">
                                      <p:cBhvr>
                                        <p:cTn id="101" dur="2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63" y="-144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7.40741E-7 L 0.19414 0.11944 " pathEditMode="relative" rAng="0" ptsTypes="AA">
                                      <p:cBhvr>
                                        <p:cTn id="105" dur="2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922" y="61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42" presetClass="path" presetSubtype="0" accel="50000" decel="5000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2461 0.11459 L 0.12578 0.28634 " pathEditMode="relative" rAng="0" ptsTypes="AA">
                                      <p:cBhvr>
                                        <p:cTn id="109" dur="2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" y="8356"/>
                                    </p:animMotion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0" presetClass="path" presetSubtype="0" accel="50000" decel="50000" fill="hold" grpId="6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2578 0.28634 L 0.05495 0.4037 " pathEditMode="relative" rAng="0" ptsTypes="AA">
                                      <p:cBhvr>
                                        <p:cTn id="116" dur="2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42" y="58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6562 -0.10833 L -0.06497 0.28681 " pathEditMode="relative" rAng="0" ptsTypes="AA">
                                      <p:cBhvr>
                                        <p:cTn id="120" dur="2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" y="1974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9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4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9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animBg="1"/>
      <p:bldP spid="71" grpId="1" animBg="1"/>
      <p:bldP spid="76" grpId="0" animBg="1"/>
      <p:bldP spid="76" grpId="1" animBg="1"/>
      <p:bldP spid="76" grpId="2" animBg="1"/>
      <p:bldP spid="77" grpId="0" animBg="1"/>
      <p:bldP spid="77" grpId="1" animBg="1"/>
      <p:bldP spid="78" grpId="0" animBg="1"/>
      <p:bldP spid="78" grpId="1" animBg="1"/>
      <p:bldP spid="83" grpId="0" animBg="1"/>
      <p:bldP spid="83" grpId="1" animBg="1"/>
      <p:bldP spid="84" grpId="0" animBg="1"/>
      <p:bldP spid="84" grpId="1" animBg="1"/>
      <p:bldP spid="84" grpId="2" animBg="1"/>
      <p:bldP spid="84" grpId="3" animBg="1"/>
      <p:bldP spid="84" grpId="4" animBg="1"/>
      <p:bldP spid="84" grpId="5" animBg="1"/>
      <p:bldP spid="84" grpId="6" animBg="1"/>
      <p:bldP spid="85" grpId="0"/>
      <p:bldP spid="86" grpId="0" animBg="1"/>
      <p:bldP spid="86" grpId="1" animBg="1"/>
      <p:bldP spid="87" grpId="0" animBg="1"/>
      <p:bldP spid="87" grpId="1" animBg="1"/>
      <p:bldP spid="88" grpId="0" animBg="1"/>
      <p:bldP spid="88" grpId="1" animBg="1"/>
      <p:bldP spid="89" grpId="0"/>
      <p:bldP spid="90" grpId="0"/>
      <p:bldP spid="91" grpId="0" animBg="1"/>
      <p:bldP spid="91" grpId="1" animBg="1"/>
      <p:bldP spid="92" grpId="0"/>
      <p:bldP spid="92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08A51B-5D02-4F09-9022-FC934DEE5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56EF8C-491A-4771-9FFC-1EB84925B3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>
                <a:solidFill>
                  <a:schemeClr val="tx1"/>
                </a:solidFill>
              </a:rPr>
              <a:t>Background: Deadlocks</a:t>
            </a:r>
          </a:p>
          <a:p>
            <a:r>
              <a:rPr lang="en-US" dirty="0">
                <a:solidFill>
                  <a:schemeClr val="tx1"/>
                </a:solidFill>
              </a:rPr>
              <a:t>Current Solutions</a:t>
            </a:r>
          </a:p>
          <a:p>
            <a:r>
              <a:rPr lang="en-US" b="1" dirty="0">
                <a:solidFill>
                  <a:srgbClr val="C00000"/>
                </a:solidFill>
              </a:rPr>
              <a:t>BINDU</a:t>
            </a:r>
          </a:p>
          <a:p>
            <a:pPr lvl="1"/>
            <a:r>
              <a:rPr lang="en-US" sz="3100" dirty="0">
                <a:solidFill>
                  <a:schemeClr val="tx1"/>
                </a:solidFill>
              </a:rPr>
              <a:t>Conce</a:t>
            </a:r>
            <a:r>
              <a:rPr lang="en-US" sz="3200" dirty="0">
                <a:solidFill>
                  <a:schemeClr val="tx1"/>
                </a:solidFill>
              </a:rPr>
              <a:t>pt</a:t>
            </a:r>
          </a:p>
          <a:p>
            <a:pPr lvl="1"/>
            <a:r>
              <a:rPr lang="en-US" sz="3200" dirty="0">
                <a:solidFill>
                  <a:schemeClr val="tx1"/>
                </a:solidFill>
              </a:rPr>
              <a:t>Definition</a:t>
            </a:r>
          </a:p>
          <a:p>
            <a:pPr lvl="1"/>
            <a:r>
              <a:rPr lang="en-US" sz="3200" dirty="0">
                <a:solidFill>
                  <a:schemeClr val="tx1"/>
                </a:solidFill>
              </a:rPr>
              <a:t>Walk-through</a:t>
            </a:r>
          </a:p>
          <a:p>
            <a:pPr lvl="1"/>
            <a:r>
              <a:rPr lang="en-US" sz="3100" b="1" dirty="0">
                <a:solidFill>
                  <a:srgbClr val="C00000"/>
                </a:solidFill>
              </a:rPr>
              <a:t>Deadlock freedom proof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Router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microarch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Evaluations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Methodology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Results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Conclusion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2EF12F-9B2A-41BC-B312-C00C9F686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BINDU| NOCS 2019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7DC578-4547-4010-96EE-2A800A43D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D0697-F66A-EE4C-B4D3-9802540BCCA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091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778D46-3863-F446-9414-71AA61DBB1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BINDU: Deadlock Freedom Proof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945B15-D865-DB45-B209-77115B6C61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BINDU| NOCS 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67E516-6302-2840-9290-C05241C395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D0697-F66A-EE4C-B4D3-9802540BCCA0}" type="slidenum">
              <a:rPr lang="en-US" smtClean="0"/>
              <a:t>19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E7EDEA-5378-174D-A602-5C458CF0C4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881" y="1561057"/>
            <a:ext cx="9257341" cy="355893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170F782-8D52-9443-9E03-EE0D18B5DC73}"/>
              </a:ext>
            </a:extLst>
          </p:cNvPr>
          <p:cNvSpPr/>
          <p:nvPr/>
        </p:nvSpPr>
        <p:spPr>
          <a:xfrm>
            <a:off x="508098" y="2011771"/>
            <a:ext cx="4270275" cy="159668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4A512CF-77C3-5B48-AFF3-C6697B2BE14C}"/>
              </a:ext>
            </a:extLst>
          </p:cNvPr>
          <p:cNvSpPr/>
          <p:nvPr/>
        </p:nvSpPr>
        <p:spPr>
          <a:xfrm>
            <a:off x="4908816" y="2011771"/>
            <a:ext cx="4124033" cy="159404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B66BB18-CFFF-BD44-B68A-629C35735139}"/>
              </a:ext>
            </a:extLst>
          </p:cNvPr>
          <p:cNvSpPr/>
          <p:nvPr/>
        </p:nvSpPr>
        <p:spPr>
          <a:xfrm>
            <a:off x="1151428" y="3669210"/>
            <a:ext cx="8236292" cy="159404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298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Many-Core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/>
              <a:t>Networks-on-Chip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545" y="1119521"/>
            <a:ext cx="6448926" cy="14089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312" y="3614510"/>
            <a:ext cx="6241677" cy="11941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/>
          <a:srcRect t="40658"/>
          <a:stretch/>
        </p:blipFill>
        <p:spPr>
          <a:xfrm>
            <a:off x="3684513" y="4710524"/>
            <a:ext cx="5727032" cy="15491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6"/>
          <a:srcRect t="10628" b="6335"/>
          <a:stretch/>
        </p:blipFill>
        <p:spPr>
          <a:xfrm>
            <a:off x="3475516" y="2379030"/>
            <a:ext cx="5928861" cy="136916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C0C18A5B-3A51-6046-AD63-8EB07089EF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8866" y="6401580"/>
            <a:ext cx="1494471" cy="365125"/>
          </a:xfrm>
        </p:spPr>
        <p:txBody>
          <a:bodyPr/>
          <a:lstStyle/>
          <a:p>
            <a:r>
              <a:rPr lang="en-US" dirty="0"/>
              <a:t>BINDU| NOCS 2019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9AB7B8-DF0A-4BF8-A64C-B2EC5EF22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D0697-F66A-EE4C-B4D3-9802540BCCA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073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08A51B-5D02-4F09-9022-FC934DEE5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56EF8C-491A-4771-9FFC-1EB84925B3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>
                <a:solidFill>
                  <a:schemeClr val="tx1"/>
                </a:solidFill>
              </a:rPr>
              <a:t>Background: Deadlocks</a:t>
            </a:r>
          </a:p>
          <a:p>
            <a:r>
              <a:rPr lang="en-US" dirty="0">
                <a:solidFill>
                  <a:schemeClr val="tx1"/>
                </a:solidFill>
              </a:rPr>
              <a:t>Current Solutions</a:t>
            </a:r>
          </a:p>
          <a:p>
            <a:r>
              <a:rPr lang="en-US" b="1" dirty="0">
                <a:solidFill>
                  <a:srgbClr val="C00000"/>
                </a:solidFill>
              </a:rPr>
              <a:t>BINDU</a:t>
            </a:r>
          </a:p>
          <a:p>
            <a:pPr lvl="1"/>
            <a:r>
              <a:rPr lang="en-US" sz="3100" dirty="0">
                <a:solidFill>
                  <a:schemeClr val="tx1"/>
                </a:solidFill>
              </a:rPr>
              <a:t>Conce</a:t>
            </a:r>
            <a:r>
              <a:rPr lang="en-US" sz="3200" dirty="0">
                <a:solidFill>
                  <a:schemeClr val="tx1"/>
                </a:solidFill>
              </a:rPr>
              <a:t>pt</a:t>
            </a:r>
          </a:p>
          <a:p>
            <a:pPr lvl="1"/>
            <a:r>
              <a:rPr lang="en-US" sz="3200" dirty="0">
                <a:solidFill>
                  <a:schemeClr val="tx1"/>
                </a:solidFill>
              </a:rPr>
              <a:t>Definition</a:t>
            </a:r>
          </a:p>
          <a:p>
            <a:pPr lvl="1"/>
            <a:r>
              <a:rPr lang="en-US" sz="3200" dirty="0">
                <a:solidFill>
                  <a:schemeClr val="tx1"/>
                </a:solidFill>
              </a:rPr>
              <a:t>Walk-through</a:t>
            </a:r>
          </a:p>
          <a:p>
            <a:pPr lvl="1"/>
            <a:r>
              <a:rPr lang="en-US" sz="3200" dirty="0">
                <a:solidFill>
                  <a:schemeClr val="tx1"/>
                </a:solidFill>
              </a:rPr>
              <a:t>Deadlock freedom proof</a:t>
            </a:r>
          </a:p>
          <a:p>
            <a:pPr lvl="1"/>
            <a:r>
              <a:rPr lang="en-US" sz="3000" b="1" dirty="0">
                <a:solidFill>
                  <a:srgbClr val="C00000"/>
                </a:solidFill>
              </a:rPr>
              <a:t>Router </a:t>
            </a:r>
            <a:r>
              <a:rPr lang="en-US" sz="3000" b="1" dirty="0" err="1">
                <a:solidFill>
                  <a:srgbClr val="C00000"/>
                </a:solidFill>
              </a:rPr>
              <a:t>microarch</a:t>
            </a:r>
            <a:endParaRPr lang="en-US" sz="3000" b="1" dirty="0">
              <a:solidFill>
                <a:srgbClr val="C00000"/>
              </a:solidFill>
            </a:endParaRP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Deep Dive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Evaluations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Methodology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Results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Conclusion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2EF12F-9B2A-41BC-B312-C00C9F686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BINDU| NOCS 2019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7DC578-4547-4010-96EE-2A800A43D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D0697-F66A-EE4C-B4D3-9802540BCCA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90415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56E4E26-CC55-4645-BAAA-FDEBEA121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21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2D62625-1AD9-4974-AC6F-ADE539E66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BINDU Router Microarchitecture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47D0A4D-1540-475B-9A0D-CECE33FAC7C3}"/>
              </a:ext>
            </a:extLst>
          </p:cNvPr>
          <p:cNvSpPr/>
          <p:nvPr/>
        </p:nvSpPr>
        <p:spPr>
          <a:xfrm>
            <a:off x="1401617" y="5453119"/>
            <a:ext cx="7076090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Bindu path is confined to VC-0 of each </a:t>
            </a:r>
            <a:r>
              <a:rPr lang="en-US" sz="22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inport</a:t>
            </a:r>
            <a:r>
              <a:rPr lang="en-US" sz="2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(except injection port) of all the routers in the Network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0F15867-D016-4128-8401-3A2BE44C05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648" y="1020160"/>
            <a:ext cx="8728029" cy="4388164"/>
          </a:xfrm>
          <a:prstGeom prst="rect">
            <a:avLst/>
          </a:prstGeom>
        </p:spPr>
      </p:pic>
      <p:sp>
        <p:nvSpPr>
          <p:cNvPr id="7" name="Arrow: Striped Right 6">
            <a:extLst>
              <a:ext uri="{FF2B5EF4-FFF2-40B4-BE49-F238E27FC236}">
                <a16:creationId xmlns:a16="http://schemas.microsoft.com/office/drawing/2014/main" id="{1EEFA519-FF53-43F1-8E19-D0FCA117129E}"/>
              </a:ext>
            </a:extLst>
          </p:cNvPr>
          <p:cNvSpPr/>
          <p:nvPr/>
        </p:nvSpPr>
        <p:spPr>
          <a:xfrm>
            <a:off x="4614332" y="1764488"/>
            <a:ext cx="935863" cy="923636"/>
          </a:xfrm>
          <a:prstGeom prst="stripedRightArrow">
            <a:avLst>
              <a:gd name="adj1" fmla="val 34000"/>
              <a:gd name="adj2" fmla="val 42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BB7450F-F252-4889-9D0D-EA6212583027}"/>
              </a:ext>
            </a:extLst>
          </p:cNvPr>
          <p:cNvSpPr/>
          <p:nvPr/>
        </p:nvSpPr>
        <p:spPr>
          <a:xfrm>
            <a:off x="4939862" y="1051034"/>
            <a:ext cx="4435365" cy="43197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82ECFE72-F846-D342-B9B8-4713A0838B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8866" y="6401580"/>
            <a:ext cx="1483319" cy="365125"/>
          </a:xfrm>
        </p:spPr>
        <p:txBody>
          <a:bodyPr/>
          <a:lstStyle/>
          <a:p>
            <a:r>
              <a:rPr lang="en-US" dirty="0"/>
              <a:t>BINDU| NOCS 2019</a:t>
            </a:r>
          </a:p>
        </p:txBody>
      </p:sp>
    </p:spTree>
    <p:extLst>
      <p:ext uri="{BB962C8B-B14F-4D97-AF65-F5344CB8AC3E}">
        <p14:creationId xmlns:p14="http://schemas.microsoft.com/office/powerpoint/2010/main" val="3356037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animBg="1"/>
      <p:bldP spid="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08A51B-5D02-4F09-9022-FC934DEE5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56EF8C-491A-4771-9FFC-1EB84925B3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>
                <a:solidFill>
                  <a:schemeClr val="tx1"/>
                </a:solidFill>
              </a:rPr>
              <a:t>Background: Deadlocks</a:t>
            </a:r>
          </a:p>
          <a:p>
            <a:r>
              <a:rPr lang="en-US" dirty="0">
                <a:solidFill>
                  <a:schemeClr val="tx1"/>
                </a:solidFill>
              </a:rPr>
              <a:t>Current Solutions</a:t>
            </a:r>
          </a:p>
          <a:p>
            <a:r>
              <a:rPr lang="en-US" dirty="0">
                <a:solidFill>
                  <a:schemeClr val="tx1"/>
                </a:solidFill>
              </a:rPr>
              <a:t>BINDU</a:t>
            </a:r>
          </a:p>
          <a:p>
            <a:pPr lvl="1"/>
            <a:r>
              <a:rPr lang="en-US" sz="3100" dirty="0">
                <a:solidFill>
                  <a:schemeClr val="tx1"/>
                </a:solidFill>
              </a:rPr>
              <a:t>Conce</a:t>
            </a:r>
            <a:r>
              <a:rPr lang="en-US" sz="3200" dirty="0">
                <a:solidFill>
                  <a:schemeClr val="tx1"/>
                </a:solidFill>
              </a:rPr>
              <a:t>pt</a:t>
            </a:r>
          </a:p>
          <a:p>
            <a:pPr lvl="1"/>
            <a:r>
              <a:rPr lang="en-US" sz="3200" dirty="0">
                <a:solidFill>
                  <a:schemeClr val="tx1"/>
                </a:solidFill>
              </a:rPr>
              <a:t>Definition</a:t>
            </a:r>
          </a:p>
          <a:p>
            <a:pPr lvl="1"/>
            <a:r>
              <a:rPr lang="en-US" sz="3200" dirty="0">
                <a:solidFill>
                  <a:schemeClr val="tx1"/>
                </a:solidFill>
              </a:rPr>
              <a:t>Walk-through</a:t>
            </a:r>
          </a:p>
          <a:p>
            <a:pPr lvl="1"/>
            <a:r>
              <a:rPr lang="en-US" sz="3200" dirty="0">
                <a:solidFill>
                  <a:schemeClr val="tx1"/>
                </a:solidFill>
              </a:rPr>
              <a:t>Deadlock freedom proof</a:t>
            </a:r>
          </a:p>
          <a:p>
            <a:pPr lvl="1"/>
            <a:r>
              <a:rPr lang="en-US" sz="3200" dirty="0">
                <a:solidFill>
                  <a:schemeClr val="tx1"/>
                </a:solidFill>
              </a:rPr>
              <a:t>Router </a:t>
            </a:r>
            <a:r>
              <a:rPr lang="en-US" sz="3200" dirty="0" err="1">
                <a:solidFill>
                  <a:schemeClr val="tx1"/>
                </a:solidFill>
              </a:rPr>
              <a:t>microarch</a:t>
            </a:r>
            <a:endParaRPr lang="en-US" sz="3200" dirty="0">
              <a:solidFill>
                <a:schemeClr val="tx1"/>
              </a:solidFill>
            </a:endParaRPr>
          </a:p>
          <a:p>
            <a:r>
              <a:rPr lang="en-US" b="1" dirty="0">
                <a:solidFill>
                  <a:srgbClr val="C00000"/>
                </a:solidFill>
              </a:rPr>
              <a:t>Evaluations</a:t>
            </a:r>
          </a:p>
          <a:p>
            <a:pPr lvl="1"/>
            <a:r>
              <a:rPr lang="en-US" sz="3000" b="1" dirty="0">
                <a:solidFill>
                  <a:srgbClr val="C00000"/>
                </a:solidFill>
              </a:rPr>
              <a:t>Methodology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Results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Conclusion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2EF12F-9B2A-41BC-B312-C00C9F686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BINDU| NOCS 2019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7DC578-4547-4010-96EE-2A800A43D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D0697-F66A-EE4C-B4D3-9802540BCCA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2990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E027FB-4DB2-404C-8E67-BF14E0D459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DABCBD-8557-489C-91B9-0DCDFD91E1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4562" y="3167985"/>
            <a:ext cx="9141561" cy="3186094"/>
          </a:xfrm>
        </p:spPr>
        <p:txBody>
          <a:bodyPr>
            <a:normAutofit fontScale="92500" lnSpcReduction="20000"/>
          </a:bodyPr>
          <a:lstStyle/>
          <a:p>
            <a:r>
              <a:rPr lang="en-US" sz="3000" dirty="0"/>
              <a:t>Used gem5 and Garnet2.0 for network simulation</a:t>
            </a:r>
          </a:p>
          <a:p>
            <a:r>
              <a:rPr lang="en-US" sz="3000" dirty="0"/>
              <a:t>In BINDU packet uses fully random minimal routing and hence enjoys full path diversity</a:t>
            </a:r>
          </a:p>
          <a:p>
            <a:r>
              <a:rPr lang="en-US" sz="3000" dirty="0"/>
              <a:t>BINDU is evaluated on regular and irregular topologies</a:t>
            </a:r>
          </a:p>
          <a:p>
            <a:r>
              <a:rPr lang="en-US" sz="3000" dirty="0"/>
              <a:t>BINDU is evaluated for both real application and synthetic traffic pattern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D836EF-6650-455F-9FE2-BED4B2C60E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BINDU| NOCS 2019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88C6753-F20A-449E-A24E-ABD7E4D7FA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D0697-F66A-EE4C-B4D3-9802540BCCA0}" type="slidenum">
              <a:rPr lang="en-US" smtClean="0"/>
              <a:t>23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A2B34A2-8C3F-4645-946E-EDB141BCF0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8319" y="1131251"/>
            <a:ext cx="5076489" cy="181907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1539854-7479-5D42-BB0C-71240E79C65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/>
          <a:stretch/>
        </p:blipFill>
        <p:spPr>
          <a:xfrm>
            <a:off x="0" y="1141347"/>
            <a:ext cx="5126937" cy="1819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408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08A51B-5D02-4F09-9022-FC934DEE5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56EF8C-491A-4771-9FFC-1EB84925B3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>
                <a:solidFill>
                  <a:schemeClr val="tx1"/>
                </a:solidFill>
              </a:rPr>
              <a:t>Background: Deadlocks</a:t>
            </a:r>
          </a:p>
          <a:p>
            <a:r>
              <a:rPr lang="en-US" dirty="0">
                <a:solidFill>
                  <a:schemeClr val="tx1"/>
                </a:solidFill>
              </a:rPr>
              <a:t>Current Solutions</a:t>
            </a:r>
          </a:p>
          <a:p>
            <a:r>
              <a:rPr lang="en-US" dirty="0">
                <a:solidFill>
                  <a:schemeClr val="tx1"/>
                </a:solidFill>
              </a:rPr>
              <a:t>BINDU</a:t>
            </a:r>
          </a:p>
          <a:p>
            <a:pPr lvl="1"/>
            <a:r>
              <a:rPr lang="en-US" sz="3100" dirty="0">
                <a:solidFill>
                  <a:schemeClr val="tx1"/>
                </a:solidFill>
              </a:rPr>
              <a:t>Conce</a:t>
            </a:r>
            <a:r>
              <a:rPr lang="en-US" sz="3200" dirty="0">
                <a:solidFill>
                  <a:schemeClr val="tx1"/>
                </a:solidFill>
              </a:rPr>
              <a:t>pt</a:t>
            </a:r>
          </a:p>
          <a:p>
            <a:pPr lvl="1"/>
            <a:r>
              <a:rPr lang="en-US" sz="3200" dirty="0">
                <a:solidFill>
                  <a:schemeClr val="tx1"/>
                </a:solidFill>
              </a:rPr>
              <a:t>Definition</a:t>
            </a:r>
          </a:p>
          <a:p>
            <a:pPr lvl="1"/>
            <a:r>
              <a:rPr lang="en-US" sz="3200" dirty="0">
                <a:solidFill>
                  <a:schemeClr val="tx1"/>
                </a:solidFill>
              </a:rPr>
              <a:t>Walk-through</a:t>
            </a:r>
          </a:p>
          <a:p>
            <a:pPr lvl="1"/>
            <a:r>
              <a:rPr lang="en-US" sz="3200" dirty="0">
                <a:solidFill>
                  <a:schemeClr val="tx1"/>
                </a:solidFill>
              </a:rPr>
              <a:t>Deadlock freedom proof</a:t>
            </a:r>
          </a:p>
          <a:p>
            <a:pPr lvl="1"/>
            <a:r>
              <a:rPr lang="en-US" sz="3200" dirty="0">
                <a:solidFill>
                  <a:schemeClr val="tx1"/>
                </a:solidFill>
              </a:rPr>
              <a:t>Router </a:t>
            </a:r>
            <a:r>
              <a:rPr lang="en-US" sz="3200" dirty="0" err="1">
                <a:solidFill>
                  <a:schemeClr val="tx1"/>
                </a:solidFill>
              </a:rPr>
              <a:t>microarch</a:t>
            </a:r>
            <a:endParaRPr lang="en-US" sz="3200" dirty="0">
              <a:solidFill>
                <a:schemeClr val="tx1"/>
              </a:solidFill>
            </a:endParaRPr>
          </a:p>
          <a:p>
            <a:pPr lvl="1"/>
            <a:r>
              <a:rPr lang="en-US" sz="3000" dirty="0">
                <a:solidFill>
                  <a:schemeClr val="tx1"/>
                </a:solidFill>
              </a:rPr>
              <a:t>Deep Dive</a:t>
            </a:r>
          </a:p>
          <a:p>
            <a:r>
              <a:rPr lang="en-US" b="1" dirty="0">
                <a:solidFill>
                  <a:srgbClr val="C00000"/>
                </a:solidFill>
              </a:rPr>
              <a:t>Evaluations</a:t>
            </a:r>
          </a:p>
          <a:p>
            <a:pPr lvl="1"/>
            <a:r>
              <a:rPr lang="en-US" sz="3000" dirty="0">
                <a:solidFill>
                  <a:schemeClr val="tx1"/>
                </a:solidFill>
              </a:rPr>
              <a:t>Methodology</a:t>
            </a:r>
          </a:p>
          <a:p>
            <a:pPr lvl="1"/>
            <a:r>
              <a:rPr lang="en-US" sz="3000" b="1" dirty="0">
                <a:solidFill>
                  <a:srgbClr val="C00000"/>
                </a:solidFill>
              </a:rPr>
              <a:t>Results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Conclusion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2EF12F-9B2A-41BC-B312-C00C9F686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BINDU| NOCS 2019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7DC578-4547-4010-96EE-2A800A43D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D0697-F66A-EE4C-B4D3-9802540BCCA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5288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E9F008-80B4-8942-8C21-E7712E84F1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009" y="213915"/>
            <a:ext cx="8596668" cy="763717"/>
          </a:xfrm>
        </p:spPr>
        <p:txBody>
          <a:bodyPr>
            <a:noAutofit/>
          </a:bodyPr>
          <a:lstStyle/>
          <a:p>
            <a:r>
              <a:rPr lang="en-US" sz="3200" dirty="0"/>
              <a:t>Results: Synthetic traffic, regular topology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5DC4FA-E3C6-A14C-B2CE-53F90CA5C0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BINDU| NOCS 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A95E30-0322-4044-955C-88E2E02B63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D0697-F66A-EE4C-B4D3-9802540BCCA0}" type="slidenum">
              <a:rPr lang="en-US" smtClean="0"/>
              <a:t>25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40BDEA84-DC02-4DD7-9887-7736B81F46A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56634435"/>
              </p:ext>
            </p:extLst>
          </p:nvPr>
        </p:nvGraphicFramePr>
        <p:xfrm>
          <a:off x="365760" y="1265426"/>
          <a:ext cx="4369870" cy="241864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1960DB69-5FDB-42A8-A935-D54565C6F68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17539750"/>
              </p:ext>
            </p:extLst>
          </p:nvPr>
        </p:nvGraphicFramePr>
        <p:xfrm>
          <a:off x="4803006" y="1262879"/>
          <a:ext cx="4735629" cy="24404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4641521F-9105-472C-B83B-4DDBDBCDB99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03042554"/>
              </p:ext>
            </p:extLst>
          </p:nvPr>
        </p:nvGraphicFramePr>
        <p:xfrm>
          <a:off x="2628709" y="3881738"/>
          <a:ext cx="4619113" cy="247815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E699E817-6E23-429D-B2BC-6E88774EDF90}"/>
              </a:ext>
            </a:extLst>
          </p:cNvPr>
          <p:cNvSpPr/>
          <p:nvPr/>
        </p:nvSpPr>
        <p:spPr>
          <a:xfrm>
            <a:off x="2040230" y="1886899"/>
            <a:ext cx="943602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Uniform random</a:t>
            </a:r>
            <a:endParaRPr lang="en-U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0215DB7-CB02-46A2-ADB7-E69E0AEA85BA}"/>
              </a:ext>
            </a:extLst>
          </p:cNvPr>
          <p:cNvSpPr/>
          <p:nvPr/>
        </p:nvSpPr>
        <p:spPr>
          <a:xfrm>
            <a:off x="6582391" y="1943046"/>
            <a:ext cx="1083823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Transpose</a:t>
            </a:r>
            <a:endParaRPr lang="en-U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692E96C-8B64-4060-956F-31655F87C73A}"/>
              </a:ext>
            </a:extLst>
          </p:cNvPr>
          <p:cNvSpPr/>
          <p:nvPr/>
        </p:nvSpPr>
        <p:spPr>
          <a:xfrm>
            <a:off x="3684228" y="4511387"/>
            <a:ext cx="832280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Shuffle</a:t>
            </a:r>
            <a:endParaRPr lang="en-U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2D52870-F2C9-4182-95BE-631C03E87C8F}"/>
              </a:ext>
            </a:extLst>
          </p:cNvPr>
          <p:cNvSpPr/>
          <p:nvPr/>
        </p:nvSpPr>
        <p:spPr>
          <a:xfrm>
            <a:off x="7936435" y="5223657"/>
            <a:ext cx="1491114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u="sng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Fault-0</a:t>
            </a:r>
            <a:endParaRPr lang="en-US" sz="3200" b="0" u="sng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63723FA-7169-4708-843B-A3CDC11BE5F6}"/>
              </a:ext>
            </a:extLst>
          </p:cNvPr>
          <p:cNvGrpSpPr/>
          <p:nvPr/>
        </p:nvGrpSpPr>
        <p:grpSpPr>
          <a:xfrm>
            <a:off x="1410687" y="1012148"/>
            <a:ext cx="6416463" cy="335009"/>
            <a:chOff x="1410687" y="1012148"/>
            <a:chExt cx="6416463" cy="335009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8DCA0900-0F52-7444-B738-FB8F369DA7B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553601" y="1031970"/>
              <a:ext cx="806450" cy="27940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1C80395-D7ED-D749-8577-A729CC9F1E6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410687" y="1067757"/>
              <a:ext cx="1454150" cy="27940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7147ADB-F19F-D44C-A7B5-C48CF3C7D89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048815" y="1012148"/>
              <a:ext cx="930913" cy="299222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2F2CBFB6-F0D9-BE44-BEF3-6E5E17ABB98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668492" y="1031970"/>
              <a:ext cx="1158658" cy="310355"/>
            </a:xfrm>
            <a:prstGeom prst="rect">
              <a:avLst/>
            </a:prstGeom>
          </p:spPr>
        </p:pic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992A67B8-94F7-CB45-B0E2-B4314D845A44}"/>
              </a:ext>
            </a:extLst>
          </p:cNvPr>
          <p:cNvSpPr/>
          <p:nvPr/>
        </p:nvSpPr>
        <p:spPr>
          <a:xfrm>
            <a:off x="156117" y="1034070"/>
            <a:ext cx="10024946" cy="5310323"/>
          </a:xfrm>
          <a:prstGeom prst="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9898EE5-8AE8-CC41-A06A-0DEFCFDFBAC9}"/>
              </a:ext>
            </a:extLst>
          </p:cNvPr>
          <p:cNvSpPr/>
          <p:nvPr/>
        </p:nvSpPr>
        <p:spPr>
          <a:xfrm>
            <a:off x="449445" y="3445967"/>
            <a:ext cx="2536784" cy="6726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45% higher throughput over Escape VC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B029946-883A-FA43-A2B9-7DD16E28DF97}"/>
              </a:ext>
            </a:extLst>
          </p:cNvPr>
          <p:cNvSpPr/>
          <p:nvPr/>
        </p:nvSpPr>
        <p:spPr>
          <a:xfrm>
            <a:off x="3893468" y="3473471"/>
            <a:ext cx="2536784" cy="6726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30% higher throughput over BBR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A78D0F0-E139-504C-BD87-63F661197E7F}"/>
              </a:ext>
            </a:extLst>
          </p:cNvPr>
          <p:cNvSpPr/>
          <p:nvPr/>
        </p:nvSpPr>
        <p:spPr>
          <a:xfrm>
            <a:off x="7072680" y="3473471"/>
            <a:ext cx="2908910" cy="6726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Similar throughput as SPIN without complexities</a:t>
            </a:r>
          </a:p>
        </p:txBody>
      </p:sp>
    </p:spTree>
    <p:extLst>
      <p:ext uri="{BB962C8B-B14F-4D97-AF65-F5344CB8AC3E}">
        <p14:creationId xmlns:p14="http://schemas.microsoft.com/office/powerpoint/2010/main" val="2244680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  <p:bldGraphic spid="7" grpId="0">
        <p:bldAsOne/>
      </p:bldGraphic>
      <p:bldGraphic spid="8" grpId="0">
        <p:bldAsOne/>
      </p:bldGraphic>
      <p:bldP spid="9" grpId="0"/>
      <p:bldP spid="10" grpId="0"/>
      <p:bldP spid="11" grpId="0"/>
      <p:bldP spid="15" grpId="0"/>
      <p:bldP spid="18" grpId="0" animBg="1"/>
      <p:bldP spid="20" grpId="0" animBg="1"/>
      <p:bldP spid="21" grpId="0" animBg="1"/>
      <p:bldP spid="2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B8814D-DA16-FF4E-BABB-1C34392443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Results: Synthetic traffic, irregular topology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D0AFB7-6F02-D24B-95F0-FB46338923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BINDU| NOCS 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129A49-C5DA-0241-81B3-EB5B5D2B0D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D0697-F66A-EE4C-B4D3-9802540BCCA0}" type="slidenum">
              <a:rPr lang="en-US" smtClean="0"/>
              <a:t>26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E80C12FC-22AA-411E-B5F8-AAF403D9F2B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14339885"/>
              </p:ext>
            </p:extLst>
          </p:nvPr>
        </p:nvGraphicFramePr>
        <p:xfrm>
          <a:off x="382502" y="1284324"/>
          <a:ext cx="4600418" cy="25166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765FE0E7-6773-4B97-B4BB-8B0B51A6808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1369128"/>
              </p:ext>
            </p:extLst>
          </p:nvPr>
        </p:nvGraphicFramePr>
        <p:xfrm>
          <a:off x="5001711" y="1232017"/>
          <a:ext cx="4670795" cy="25551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7D9F40EF-B090-4EF3-B5EC-74E5A0BFFE4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68799317"/>
              </p:ext>
            </p:extLst>
          </p:nvPr>
        </p:nvGraphicFramePr>
        <p:xfrm>
          <a:off x="2895544" y="3812913"/>
          <a:ext cx="4565229" cy="249740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E553CE64-31B3-4A6D-A5BA-7A5ED535A0CA}"/>
              </a:ext>
            </a:extLst>
          </p:cNvPr>
          <p:cNvSpPr/>
          <p:nvPr/>
        </p:nvSpPr>
        <p:spPr>
          <a:xfrm>
            <a:off x="3224619" y="1841196"/>
            <a:ext cx="943602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Uniform random</a:t>
            </a:r>
            <a:endParaRPr lang="en-U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E1354FE-BE9C-449F-A843-3A83D804B103}"/>
              </a:ext>
            </a:extLst>
          </p:cNvPr>
          <p:cNvSpPr/>
          <p:nvPr/>
        </p:nvSpPr>
        <p:spPr>
          <a:xfrm>
            <a:off x="7825037" y="1918339"/>
            <a:ext cx="1083823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Transpose</a:t>
            </a:r>
            <a:endParaRPr lang="en-U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150F775-3F15-46A5-BA45-BB07C9380AF3}"/>
              </a:ext>
            </a:extLst>
          </p:cNvPr>
          <p:cNvSpPr/>
          <p:nvPr/>
        </p:nvSpPr>
        <p:spPr>
          <a:xfrm>
            <a:off x="5178158" y="4611160"/>
            <a:ext cx="832280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Shuffle</a:t>
            </a:r>
            <a:endParaRPr lang="en-U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7630CF6-9CE8-4D5D-BB5B-6F18AD4413C4}"/>
              </a:ext>
            </a:extLst>
          </p:cNvPr>
          <p:cNvSpPr/>
          <p:nvPr/>
        </p:nvSpPr>
        <p:spPr>
          <a:xfrm>
            <a:off x="7829034" y="5245577"/>
            <a:ext cx="1705916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Fault-12</a:t>
            </a:r>
            <a:endParaRPr lang="en-US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E9B8481-3603-4D24-B973-919F2944A667}"/>
              </a:ext>
            </a:extLst>
          </p:cNvPr>
          <p:cNvGrpSpPr/>
          <p:nvPr/>
        </p:nvGrpSpPr>
        <p:grpSpPr>
          <a:xfrm>
            <a:off x="1410687" y="1012148"/>
            <a:ext cx="6416463" cy="335009"/>
            <a:chOff x="1410687" y="1012148"/>
            <a:chExt cx="6416463" cy="335009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3AF68DC-715F-D948-9FD4-8980D6EADBC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553601" y="1031970"/>
              <a:ext cx="806450" cy="27940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E45320E-D10F-9648-999A-E97E3BED82F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410687" y="1067757"/>
              <a:ext cx="1454150" cy="27940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02FF7B40-B618-FC4C-A6FC-A928D990319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048815" y="1012148"/>
              <a:ext cx="930913" cy="299222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0DB1AD5-7FA1-6747-BCB3-4D924E439E7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668492" y="1031970"/>
              <a:ext cx="1158658" cy="310355"/>
            </a:xfrm>
            <a:prstGeom prst="rect">
              <a:avLst/>
            </a:prstGeom>
          </p:spPr>
        </p:pic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F20BCFB2-2BD6-C145-950B-C8F747E733B9}"/>
              </a:ext>
            </a:extLst>
          </p:cNvPr>
          <p:cNvSpPr/>
          <p:nvPr/>
        </p:nvSpPr>
        <p:spPr>
          <a:xfrm>
            <a:off x="165685" y="1067757"/>
            <a:ext cx="10024946" cy="5310323"/>
          </a:xfrm>
          <a:prstGeom prst="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FE601D5-EC55-6E43-BD2E-0DC576C17950}"/>
              </a:ext>
            </a:extLst>
          </p:cNvPr>
          <p:cNvSpPr/>
          <p:nvPr/>
        </p:nvSpPr>
        <p:spPr>
          <a:xfrm>
            <a:off x="412645" y="3623274"/>
            <a:ext cx="2680272" cy="6726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40% higher throughput over Escape VC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E3506D2-0E52-B745-B0A8-42D5F76AD0F0}"/>
              </a:ext>
            </a:extLst>
          </p:cNvPr>
          <p:cNvSpPr/>
          <p:nvPr/>
        </p:nvSpPr>
        <p:spPr>
          <a:xfrm>
            <a:off x="3988220" y="3623274"/>
            <a:ext cx="2680272" cy="6726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25% higher throughput over Escape VC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AEDE39B-AB1B-5F4F-98B4-A410B157E86C}"/>
              </a:ext>
            </a:extLst>
          </p:cNvPr>
          <p:cNvSpPr/>
          <p:nvPr/>
        </p:nvSpPr>
        <p:spPr>
          <a:xfrm>
            <a:off x="7402594" y="3623274"/>
            <a:ext cx="2680272" cy="6726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10% higher throughput over SPIN</a:t>
            </a:r>
          </a:p>
        </p:txBody>
      </p:sp>
    </p:spTree>
    <p:extLst>
      <p:ext uri="{BB962C8B-B14F-4D97-AF65-F5344CB8AC3E}">
        <p14:creationId xmlns:p14="http://schemas.microsoft.com/office/powerpoint/2010/main" val="1354901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  <p:bldGraphic spid="7" grpId="0">
        <p:bldAsOne/>
      </p:bldGraphic>
      <p:bldGraphic spid="8" grpId="0">
        <p:bldAsOne/>
      </p:bldGraphic>
      <p:bldP spid="9" grpId="0"/>
      <p:bldP spid="10" grpId="0"/>
      <p:bldP spid="11" grpId="0"/>
      <p:bldP spid="12" grpId="0"/>
      <p:bldP spid="18" grpId="0" animBg="1"/>
      <p:bldP spid="20" grpId="0" animBg="1"/>
      <p:bldP spid="21" grpId="0" animBg="1"/>
      <p:bldP spid="22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35329C37-EF02-43BC-AFB4-B1A62A6B150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93171658"/>
              </p:ext>
            </p:extLst>
          </p:nvPr>
        </p:nvGraphicFramePr>
        <p:xfrm>
          <a:off x="5140838" y="2204399"/>
          <a:ext cx="5554667" cy="28259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07BE17CE-2E7F-8A49-B1D4-1CE366D5F2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MOESI Cache Coherence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36F5A8-2A6A-B440-8652-6C93A3A708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BINDU| NOCS 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D08C34-8454-A74E-B435-60BFD82844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D0697-F66A-EE4C-B4D3-9802540BCCA0}" type="slidenum">
              <a:rPr lang="en-US" smtClean="0"/>
              <a:t>27</a:t>
            </a:fld>
            <a:endParaRPr lang="en-US"/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10717231-4C20-45CB-95C7-B7FFCF9801E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24397172"/>
              </p:ext>
            </p:extLst>
          </p:nvPr>
        </p:nvGraphicFramePr>
        <p:xfrm>
          <a:off x="15726" y="2204399"/>
          <a:ext cx="5411300" cy="28259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45FA8ED6-E05E-584B-B871-40F1E3E935E1}"/>
              </a:ext>
            </a:extLst>
          </p:cNvPr>
          <p:cNvSpPr/>
          <p:nvPr/>
        </p:nvSpPr>
        <p:spPr>
          <a:xfrm>
            <a:off x="2261154" y="3074583"/>
            <a:ext cx="920444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Fault-0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272217-5CC1-A14B-9C97-1BC3C27CF87C}"/>
              </a:ext>
            </a:extLst>
          </p:cNvPr>
          <p:cNvSpPr/>
          <p:nvPr/>
        </p:nvSpPr>
        <p:spPr>
          <a:xfrm>
            <a:off x="7793616" y="3074583"/>
            <a:ext cx="920444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Fault-8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84C8671-63A0-4038-8915-09C32F134430}"/>
              </a:ext>
            </a:extLst>
          </p:cNvPr>
          <p:cNvSpPr/>
          <p:nvPr/>
        </p:nvSpPr>
        <p:spPr>
          <a:xfrm>
            <a:off x="5023945" y="3655183"/>
            <a:ext cx="399393" cy="578069"/>
          </a:xfrm>
          <a:prstGeom prst="rect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79E327FF-3F82-4D9B-81A3-C5550DF59E48}"/>
              </a:ext>
            </a:extLst>
          </p:cNvPr>
          <p:cNvSpPr/>
          <p:nvPr/>
        </p:nvSpPr>
        <p:spPr>
          <a:xfrm>
            <a:off x="5103341" y="2755555"/>
            <a:ext cx="296562" cy="9144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74195B-DC3B-4402-AD80-BAFC713DE04A}"/>
              </a:ext>
            </a:extLst>
          </p:cNvPr>
          <p:cNvSpPr/>
          <p:nvPr/>
        </p:nvSpPr>
        <p:spPr>
          <a:xfrm>
            <a:off x="10292043" y="3424524"/>
            <a:ext cx="399393" cy="801486"/>
          </a:xfrm>
          <a:prstGeom prst="rect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C81A2059-54BE-487B-9629-DE264DE56D37}"/>
              </a:ext>
            </a:extLst>
          </p:cNvPr>
          <p:cNvSpPr/>
          <p:nvPr/>
        </p:nvSpPr>
        <p:spPr>
          <a:xfrm>
            <a:off x="10371439" y="2524896"/>
            <a:ext cx="296562" cy="9144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B1C7815-939B-2A49-B401-50AD3CD88047}"/>
              </a:ext>
            </a:extLst>
          </p:cNvPr>
          <p:cNvSpPr/>
          <p:nvPr/>
        </p:nvSpPr>
        <p:spPr>
          <a:xfrm>
            <a:off x="39363" y="1016543"/>
            <a:ext cx="10933435" cy="5310323"/>
          </a:xfrm>
          <a:prstGeom prst="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32A4946-3B86-4141-AAF5-FB2BDC45576C}"/>
              </a:ext>
            </a:extLst>
          </p:cNvPr>
          <p:cNvSpPr/>
          <p:nvPr/>
        </p:nvSpPr>
        <p:spPr>
          <a:xfrm>
            <a:off x="1557738" y="5105081"/>
            <a:ext cx="3247719" cy="8507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out-performs prior deadlock freedom solutions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494252A-B81B-8740-97A4-A2516E240360}"/>
              </a:ext>
            </a:extLst>
          </p:cNvPr>
          <p:cNvSpPr/>
          <p:nvPr/>
        </p:nvSpPr>
        <p:spPr>
          <a:xfrm>
            <a:off x="6629978" y="5088067"/>
            <a:ext cx="3247719" cy="8507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Higher benefits observed in more fragmented topologies</a:t>
            </a:r>
          </a:p>
        </p:txBody>
      </p:sp>
    </p:spTree>
    <p:extLst>
      <p:ext uri="{BB962C8B-B14F-4D97-AF65-F5344CB8AC3E}">
        <p14:creationId xmlns:p14="http://schemas.microsoft.com/office/powerpoint/2010/main" val="805963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AsOne/>
      </p:bldGraphic>
      <p:bldGraphic spid="7" grpId="0">
        <p:bldAsOne/>
      </p:bldGraphic>
      <p:bldP spid="9" grpId="0"/>
      <p:bldP spid="10" grpId="0"/>
      <p:bldP spid="6" grpId="0" animBg="1"/>
      <p:bldP spid="11" grpId="0" animBg="1"/>
      <p:bldP spid="12" grpId="0" animBg="1"/>
      <p:bldP spid="13" grpId="0" animBg="1"/>
      <p:bldP spid="15" grpId="0" animBg="1"/>
      <p:bldP spid="17" grpId="0" animBg="1"/>
      <p:bldP spid="18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D6D9604C-E00F-4D20-94DA-3385554D0FB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83707237"/>
              </p:ext>
            </p:extLst>
          </p:nvPr>
        </p:nvGraphicFramePr>
        <p:xfrm>
          <a:off x="5162307" y="2350750"/>
          <a:ext cx="5440101" cy="27674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DC727F2B-1903-7647-8875-07788E39D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MOESI Cache Coherence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4F15F1-FDFA-5F45-A735-35CB7DA63B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BINDU| NOCS 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D86FE7-4AAD-7842-A619-149BE5FA5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D0697-F66A-EE4C-B4D3-9802540BCCA0}" type="slidenum">
              <a:rPr lang="en-US" smtClean="0"/>
              <a:t>28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0AA1C592-B0A9-4055-9D99-E5EE2F44253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96973182"/>
              </p:ext>
            </p:extLst>
          </p:nvPr>
        </p:nvGraphicFramePr>
        <p:xfrm>
          <a:off x="0" y="2350750"/>
          <a:ext cx="5440101" cy="27674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57CC50B3-BCED-C74C-8860-9BC0B5AC4F87}"/>
              </a:ext>
            </a:extLst>
          </p:cNvPr>
          <p:cNvSpPr/>
          <p:nvPr/>
        </p:nvSpPr>
        <p:spPr>
          <a:xfrm>
            <a:off x="2226430" y="4914831"/>
            <a:ext cx="920444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Fault-0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545171A-DD95-E84C-B0A2-48547DC0224B}"/>
              </a:ext>
            </a:extLst>
          </p:cNvPr>
          <p:cNvSpPr/>
          <p:nvPr/>
        </p:nvSpPr>
        <p:spPr>
          <a:xfrm>
            <a:off x="7758892" y="4914831"/>
            <a:ext cx="920444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Fault-8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9E370A4-FE7E-486A-9B68-64BE0C31A6CA}"/>
              </a:ext>
            </a:extLst>
          </p:cNvPr>
          <p:cNvSpPr/>
          <p:nvPr/>
        </p:nvSpPr>
        <p:spPr>
          <a:xfrm>
            <a:off x="5029201" y="2767914"/>
            <a:ext cx="420130" cy="1618734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0E5902D-AE90-42FD-800C-064D268A4AE3}"/>
              </a:ext>
            </a:extLst>
          </p:cNvPr>
          <p:cNvSpPr/>
          <p:nvPr/>
        </p:nvSpPr>
        <p:spPr>
          <a:xfrm>
            <a:off x="10210801" y="2809103"/>
            <a:ext cx="420130" cy="1618734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AD123199-D565-4E32-82EE-B739B49540DF}"/>
              </a:ext>
            </a:extLst>
          </p:cNvPr>
          <p:cNvSpPr/>
          <p:nvPr/>
        </p:nvSpPr>
        <p:spPr>
          <a:xfrm>
            <a:off x="5053914" y="1742303"/>
            <a:ext cx="370703" cy="102561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284564E4-381B-4782-BA69-027440D2A977}"/>
              </a:ext>
            </a:extLst>
          </p:cNvPr>
          <p:cNvSpPr/>
          <p:nvPr/>
        </p:nvSpPr>
        <p:spPr>
          <a:xfrm>
            <a:off x="10210801" y="1783492"/>
            <a:ext cx="370703" cy="102561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0D6A7F0-3D7D-5F45-8FFD-B73E06D8D9EF}"/>
              </a:ext>
            </a:extLst>
          </p:cNvPr>
          <p:cNvSpPr/>
          <p:nvPr/>
        </p:nvSpPr>
        <p:spPr>
          <a:xfrm>
            <a:off x="0" y="977632"/>
            <a:ext cx="10933435" cy="5423947"/>
          </a:xfrm>
          <a:prstGeom prst="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2640E5D-BA50-3E42-951E-4748A9367642}"/>
              </a:ext>
            </a:extLst>
          </p:cNvPr>
          <p:cNvSpPr/>
          <p:nvPr/>
        </p:nvSpPr>
        <p:spPr>
          <a:xfrm>
            <a:off x="2378676" y="5403971"/>
            <a:ext cx="6091881" cy="4763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7% average reduction in runtime of real applications</a:t>
            </a:r>
          </a:p>
        </p:txBody>
      </p:sp>
    </p:spTree>
    <p:extLst>
      <p:ext uri="{BB962C8B-B14F-4D97-AF65-F5344CB8AC3E}">
        <p14:creationId xmlns:p14="http://schemas.microsoft.com/office/powerpoint/2010/main" val="1605245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  <p:bldGraphic spid="6" grpId="0">
        <p:bldAsOne/>
      </p:bldGraphic>
      <p:bldP spid="8" grpId="0"/>
      <p:bldP spid="9" grpId="0"/>
      <p:bldP spid="10" grpId="0" animBg="1"/>
      <p:bldP spid="11" grpId="0" animBg="1"/>
      <p:bldP spid="12" grpId="0" animBg="1"/>
      <p:bldP spid="13" grpId="0" animBg="1"/>
      <p:bldP spid="15" grpId="0" animBg="1"/>
      <p:bldP spid="16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E1238-14FE-B144-A8AD-5D77927D02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Bindu Sweep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ACE03A-D0B3-5045-A772-5D02BFD37D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BINDU| NOCS 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83A7F4-8729-C64A-A281-6A6AA56E81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D0697-F66A-EE4C-B4D3-9802540BCCA0}" type="slidenum">
              <a:rPr lang="en-US" smtClean="0"/>
              <a:t>29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B641367-ACD6-1041-9346-AA9E269735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41"/>
          <a:stretch/>
        </p:blipFill>
        <p:spPr>
          <a:xfrm>
            <a:off x="152355" y="1772386"/>
            <a:ext cx="9705975" cy="13137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FB4AC64-7220-844A-B4E9-740E13776D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9050" y="1932355"/>
            <a:ext cx="197050" cy="11271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360C379-B346-3D41-8852-FEE566D07A7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42"/>
          <a:stretch/>
        </p:blipFill>
        <p:spPr>
          <a:xfrm>
            <a:off x="152354" y="3063779"/>
            <a:ext cx="9725025" cy="13555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6C46EE6-629A-054A-AD49-F53440CAE4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3305153"/>
            <a:ext cx="183378" cy="96090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9F9B36B4-0684-8241-831C-8E1FDA7A6A86}"/>
              </a:ext>
            </a:extLst>
          </p:cNvPr>
          <p:cNvSpPr/>
          <p:nvPr/>
        </p:nvSpPr>
        <p:spPr>
          <a:xfrm>
            <a:off x="0" y="977632"/>
            <a:ext cx="10158153" cy="5423947"/>
          </a:xfrm>
          <a:prstGeom prst="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D97B49F-C7C8-D349-B3A2-1313F361E928}"/>
              </a:ext>
            </a:extLst>
          </p:cNvPr>
          <p:cNvSpPr/>
          <p:nvPr/>
        </p:nvSpPr>
        <p:spPr>
          <a:xfrm>
            <a:off x="707009" y="1112978"/>
            <a:ext cx="3013804" cy="6159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Low-load latency increases with number of </a:t>
            </a:r>
            <a:r>
              <a:rPr lang="en-US" dirty="0" err="1"/>
              <a:t>Bindus</a:t>
            </a:r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01692FA-5F3D-7746-B28E-450485BDE25F}"/>
              </a:ext>
            </a:extLst>
          </p:cNvPr>
          <p:cNvSpPr/>
          <p:nvPr/>
        </p:nvSpPr>
        <p:spPr>
          <a:xfrm>
            <a:off x="6126308" y="1125355"/>
            <a:ext cx="3013804" cy="6159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Low-load latency increases with number of faults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0CCE678-264C-0340-8AB6-2868DC00E1D4}"/>
              </a:ext>
            </a:extLst>
          </p:cNvPr>
          <p:cNvSpPr/>
          <p:nvPr/>
        </p:nvSpPr>
        <p:spPr>
          <a:xfrm>
            <a:off x="677653" y="4794447"/>
            <a:ext cx="3532576" cy="6159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Saturation throughput decreases with number of </a:t>
            </a:r>
            <a:r>
              <a:rPr lang="en-US" dirty="0" err="1"/>
              <a:t>Bindus</a:t>
            </a:r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CD3875B-E1FB-BF46-891F-D5631723D12C}"/>
              </a:ext>
            </a:extLst>
          </p:cNvPr>
          <p:cNvSpPr/>
          <p:nvPr/>
        </p:nvSpPr>
        <p:spPr>
          <a:xfrm>
            <a:off x="6096000" y="4794447"/>
            <a:ext cx="3532576" cy="6159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Saturation throughput decreases with number of faults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8731ED6-702A-4148-9A9D-A34BF2620F72}"/>
              </a:ext>
            </a:extLst>
          </p:cNvPr>
          <p:cNvSpPr/>
          <p:nvPr/>
        </p:nvSpPr>
        <p:spPr>
          <a:xfrm>
            <a:off x="1730990" y="5785585"/>
            <a:ext cx="6696171" cy="3959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Effect of Bindu is more pronounced for lower </a:t>
            </a:r>
            <a:r>
              <a:rPr lang="en-US" dirty="0" err="1"/>
              <a:t>vc</a:t>
            </a:r>
            <a:r>
              <a:rPr lang="en-US" dirty="0"/>
              <a:t>-per-input port</a:t>
            </a:r>
          </a:p>
        </p:txBody>
      </p:sp>
    </p:spTree>
    <p:extLst>
      <p:ext uri="{BB962C8B-B14F-4D97-AF65-F5344CB8AC3E}">
        <p14:creationId xmlns:p14="http://schemas.microsoft.com/office/powerpoint/2010/main" val="588673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7" grpId="0" animBg="1"/>
      <p:bldP spid="18" grpId="0" animBg="1"/>
      <p:bldP spid="19" grpId="0" animBg="1"/>
      <p:bldP spid="20" grpId="0" animBg="1"/>
      <p:bldP spid="2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DBDC0D-BD44-1F47-ABC5-0DB28E33A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Router Micro-Arch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BCBD77-8001-E543-B000-6D96EF86CD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8436" y="6401579"/>
            <a:ext cx="683339" cy="365125"/>
          </a:xfrm>
        </p:spPr>
        <p:txBody>
          <a:bodyPr/>
          <a:lstStyle/>
          <a:p>
            <a:fld id="{0D1D0697-F66A-EE4C-B4D3-9802540BCCA0}" type="slidenum">
              <a:rPr lang="en-US" smtClean="0"/>
              <a:t>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93AE94-0B1E-49B5-9DE0-D933A84C0C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86" t="5563" r="63801" b="30600"/>
          <a:stretch/>
        </p:blipFill>
        <p:spPr>
          <a:xfrm>
            <a:off x="707009" y="1674633"/>
            <a:ext cx="3798087" cy="3829538"/>
          </a:xfrm>
          <a:prstGeom prst="rect">
            <a:avLst/>
          </a:pr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F1F30B93-E157-46EA-AAEA-8A377338E812}"/>
              </a:ext>
            </a:extLst>
          </p:cNvPr>
          <p:cNvGrpSpPr/>
          <p:nvPr/>
        </p:nvGrpSpPr>
        <p:grpSpPr>
          <a:xfrm>
            <a:off x="5256958" y="1890656"/>
            <a:ext cx="3332637" cy="2788644"/>
            <a:chOff x="5919594" y="1691616"/>
            <a:chExt cx="3001706" cy="2710746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693D7B3B-5DE0-4139-8341-DC5FD3ABF183}"/>
                </a:ext>
              </a:extLst>
            </p:cNvPr>
            <p:cNvGrpSpPr/>
            <p:nvPr/>
          </p:nvGrpSpPr>
          <p:grpSpPr>
            <a:xfrm>
              <a:off x="5953354" y="1691616"/>
              <a:ext cx="2967946" cy="2687016"/>
              <a:chOff x="5275728" y="1913324"/>
              <a:chExt cx="2395071" cy="2209944"/>
            </a:xfrm>
          </p:grpSpPr>
          <p:sp>
            <p:nvSpPr>
              <p:cNvPr id="229" name="Rectangle 228">
                <a:extLst>
                  <a:ext uri="{FF2B5EF4-FFF2-40B4-BE49-F238E27FC236}">
                    <a16:creationId xmlns:a16="http://schemas.microsoft.com/office/drawing/2014/main" id="{2807FE7B-98BF-46AE-B0B5-5CAA247784DB}"/>
                  </a:ext>
                </a:extLst>
              </p:cNvPr>
              <p:cNvSpPr/>
              <p:nvPr/>
            </p:nvSpPr>
            <p:spPr>
              <a:xfrm>
                <a:off x="5275728" y="1913324"/>
                <a:ext cx="2395071" cy="2209944"/>
              </a:xfrm>
              <a:prstGeom prst="rect">
                <a:avLst/>
              </a:prstGeom>
              <a:solidFill>
                <a:srgbClr val="92D05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0" name="Rectangle 229">
                <a:extLst>
                  <a:ext uri="{FF2B5EF4-FFF2-40B4-BE49-F238E27FC236}">
                    <a16:creationId xmlns:a16="http://schemas.microsoft.com/office/drawing/2014/main" id="{951777C2-B948-49CC-A0EA-2E92D11E41FB}"/>
                  </a:ext>
                </a:extLst>
              </p:cNvPr>
              <p:cNvSpPr/>
              <p:nvPr/>
            </p:nvSpPr>
            <p:spPr>
              <a:xfrm>
                <a:off x="6192763" y="2712728"/>
                <a:ext cx="602958" cy="633008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231" name="Straight Arrow Connector 230">
                <a:extLst>
                  <a:ext uri="{FF2B5EF4-FFF2-40B4-BE49-F238E27FC236}">
                    <a16:creationId xmlns:a16="http://schemas.microsoft.com/office/drawing/2014/main" id="{E506F6E5-D17C-49CB-BFA4-2FA4FD31DB8A}"/>
                  </a:ext>
                </a:extLst>
              </p:cNvPr>
              <p:cNvCxnSpPr>
                <a:cxnSpLocks/>
                <a:stCxn id="61" idx="2"/>
                <a:endCxn id="230" idx="1"/>
              </p:cNvCxnSpPr>
              <p:nvPr/>
            </p:nvCxnSpPr>
            <p:spPr>
              <a:xfrm flipV="1">
                <a:off x="5809309" y="3029232"/>
                <a:ext cx="383455" cy="1587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2" name="Straight Arrow Connector 231">
                <a:extLst>
                  <a:ext uri="{FF2B5EF4-FFF2-40B4-BE49-F238E27FC236}">
                    <a16:creationId xmlns:a16="http://schemas.microsoft.com/office/drawing/2014/main" id="{2318A437-AC99-4310-AE53-0ED68F7E06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85807" y="2486823"/>
                <a:ext cx="267673" cy="261049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3" name="Straight Arrow Connector 232">
                <a:extLst>
                  <a:ext uri="{FF2B5EF4-FFF2-40B4-BE49-F238E27FC236}">
                    <a16:creationId xmlns:a16="http://schemas.microsoft.com/office/drawing/2014/main" id="{41A32D15-FBDD-4D64-91CA-8AFF5F0C72E6}"/>
                  </a:ext>
                </a:extLst>
              </p:cNvPr>
              <p:cNvCxnSpPr>
                <a:cxnSpLocks/>
                <a:stCxn id="62" idx="2"/>
                <a:endCxn id="230" idx="3"/>
              </p:cNvCxnSpPr>
              <p:nvPr/>
            </p:nvCxnSpPr>
            <p:spPr>
              <a:xfrm flipH="1">
                <a:off x="6795721" y="3026135"/>
                <a:ext cx="349394" cy="3097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4" name="Straight Arrow Connector 233">
                <a:extLst>
                  <a:ext uri="{FF2B5EF4-FFF2-40B4-BE49-F238E27FC236}">
                    <a16:creationId xmlns:a16="http://schemas.microsoft.com/office/drawing/2014/main" id="{88932C31-9014-4121-895C-063366E83B6F}"/>
                  </a:ext>
                </a:extLst>
              </p:cNvPr>
              <p:cNvCxnSpPr>
                <a:cxnSpLocks/>
                <a:stCxn id="58" idx="2"/>
                <a:endCxn id="230" idx="0"/>
              </p:cNvCxnSpPr>
              <p:nvPr/>
            </p:nvCxnSpPr>
            <p:spPr>
              <a:xfrm>
                <a:off x="6483372" y="2452042"/>
                <a:ext cx="10871" cy="260686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5" name="Straight Arrow Connector 234">
                <a:extLst>
                  <a:ext uri="{FF2B5EF4-FFF2-40B4-BE49-F238E27FC236}">
                    <a16:creationId xmlns:a16="http://schemas.microsoft.com/office/drawing/2014/main" id="{3A6E1053-B97B-4E53-824C-1538D2971551}"/>
                  </a:ext>
                </a:extLst>
              </p:cNvPr>
              <p:cNvCxnSpPr>
                <a:cxnSpLocks/>
                <a:stCxn id="60" idx="2"/>
                <a:endCxn id="230" idx="2"/>
              </p:cNvCxnSpPr>
              <p:nvPr/>
            </p:nvCxnSpPr>
            <p:spPr>
              <a:xfrm flipH="1" flipV="1">
                <a:off x="6494243" y="3345736"/>
                <a:ext cx="4625" cy="270798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8FFDE602-09F4-47A9-A2C3-BBFCAFA48282}"/>
                </a:ext>
              </a:extLst>
            </p:cNvPr>
            <p:cNvGrpSpPr/>
            <p:nvPr/>
          </p:nvGrpSpPr>
          <p:grpSpPr>
            <a:xfrm>
              <a:off x="5996577" y="2755837"/>
              <a:ext cx="416650" cy="128663"/>
              <a:chOff x="4430653" y="2809391"/>
              <a:chExt cx="462884" cy="128663"/>
            </a:xfrm>
          </p:grpSpPr>
          <p:sp>
            <p:nvSpPr>
              <p:cNvPr id="221" name="Rectangle 220">
                <a:extLst>
                  <a:ext uri="{FF2B5EF4-FFF2-40B4-BE49-F238E27FC236}">
                    <a16:creationId xmlns:a16="http://schemas.microsoft.com/office/drawing/2014/main" id="{186A5E91-C948-4F58-AE74-E0E6E7FB8E2A}"/>
                  </a:ext>
                </a:extLst>
              </p:cNvPr>
              <p:cNvSpPr/>
              <p:nvPr/>
            </p:nvSpPr>
            <p:spPr>
              <a:xfrm>
                <a:off x="4430653" y="2809392"/>
                <a:ext cx="462884" cy="128157"/>
              </a:xfrm>
              <a:prstGeom prst="rect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22" name="Straight Connector 221">
                <a:extLst>
                  <a:ext uri="{FF2B5EF4-FFF2-40B4-BE49-F238E27FC236}">
                    <a16:creationId xmlns:a16="http://schemas.microsoft.com/office/drawing/2014/main" id="{4A5FAF20-417E-4308-B140-48B651926E23}"/>
                  </a:ext>
                </a:extLst>
              </p:cNvPr>
              <p:cNvCxnSpPr/>
              <p:nvPr/>
            </p:nvCxnSpPr>
            <p:spPr>
              <a:xfrm>
                <a:off x="4486787" y="2809392"/>
                <a:ext cx="0" cy="125767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Straight Connector 222">
                <a:extLst>
                  <a:ext uri="{FF2B5EF4-FFF2-40B4-BE49-F238E27FC236}">
                    <a16:creationId xmlns:a16="http://schemas.microsoft.com/office/drawing/2014/main" id="{F06EBA21-ECE8-47D6-9788-BFBE1096C059}"/>
                  </a:ext>
                </a:extLst>
              </p:cNvPr>
              <p:cNvCxnSpPr/>
              <p:nvPr/>
            </p:nvCxnSpPr>
            <p:spPr>
              <a:xfrm>
                <a:off x="4540866" y="2809391"/>
                <a:ext cx="0" cy="125767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Straight Connector 223">
                <a:extLst>
                  <a:ext uri="{FF2B5EF4-FFF2-40B4-BE49-F238E27FC236}">
                    <a16:creationId xmlns:a16="http://schemas.microsoft.com/office/drawing/2014/main" id="{49A9A29C-B0F4-482C-9A6A-6B13B6C86DF3}"/>
                  </a:ext>
                </a:extLst>
              </p:cNvPr>
              <p:cNvCxnSpPr/>
              <p:nvPr/>
            </p:nvCxnSpPr>
            <p:spPr>
              <a:xfrm>
                <a:off x="4601498" y="2811782"/>
                <a:ext cx="0" cy="125767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Straight Connector 224">
                <a:extLst>
                  <a:ext uri="{FF2B5EF4-FFF2-40B4-BE49-F238E27FC236}">
                    <a16:creationId xmlns:a16="http://schemas.microsoft.com/office/drawing/2014/main" id="{4AC13C6E-BE74-4DA2-9B4F-BBF575E88BD0}"/>
                  </a:ext>
                </a:extLst>
              </p:cNvPr>
              <p:cNvCxnSpPr/>
              <p:nvPr/>
            </p:nvCxnSpPr>
            <p:spPr>
              <a:xfrm>
                <a:off x="4658855" y="2812287"/>
                <a:ext cx="0" cy="125767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Straight Connector 225">
                <a:extLst>
                  <a:ext uri="{FF2B5EF4-FFF2-40B4-BE49-F238E27FC236}">
                    <a16:creationId xmlns:a16="http://schemas.microsoft.com/office/drawing/2014/main" id="{0BB3FE7A-A9D5-4186-87F0-169416F64A57}"/>
                  </a:ext>
                </a:extLst>
              </p:cNvPr>
              <p:cNvCxnSpPr/>
              <p:nvPr/>
            </p:nvCxnSpPr>
            <p:spPr>
              <a:xfrm>
                <a:off x="4726041" y="2812287"/>
                <a:ext cx="0" cy="125767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Straight Connector 226">
                <a:extLst>
                  <a:ext uri="{FF2B5EF4-FFF2-40B4-BE49-F238E27FC236}">
                    <a16:creationId xmlns:a16="http://schemas.microsoft.com/office/drawing/2014/main" id="{67286A67-1D9F-45CC-9AC8-46955E72E312}"/>
                  </a:ext>
                </a:extLst>
              </p:cNvPr>
              <p:cNvCxnSpPr/>
              <p:nvPr/>
            </p:nvCxnSpPr>
            <p:spPr>
              <a:xfrm>
                <a:off x="4786672" y="2812287"/>
                <a:ext cx="0" cy="125767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Straight Connector 227">
                <a:extLst>
                  <a:ext uri="{FF2B5EF4-FFF2-40B4-BE49-F238E27FC236}">
                    <a16:creationId xmlns:a16="http://schemas.microsoft.com/office/drawing/2014/main" id="{AB221D17-77F2-40A6-9B72-7407DC70D22D}"/>
                  </a:ext>
                </a:extLst>
              </p:cNvPr>
              <p:cNvCxnSpPr/>
              <p:nvPr/>
            </p:nvCxnSpPr>
            <p:spPr>
              <a:xfrm>
                <a:off x="4847303" y="2812287"/>
                <a:ext cx="0" cy="125767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1C227348-0E58-4957-A743-8178A3CDD850}"/>
                </a:ext>
              </a:extLst>
            </p:cNvPr>
            <p:cNvGrpSpPr/>
            <p:nvPr/>
          </p:nvGrpSpPr>
          <p:grpSpPr>
            <a:xfrm rot="2615290">
              <a:off x="6143913" y="1935927"/>
              <a:ext cx="462884" cy="138088"/>
              <a:chOff x="4181559" y="2812481"/>
              <a:chExt cx="462884" cy="138088"/>
            </a:xfrm>
          </p:grpSpPr>
          <p:sp>
            <p:nvSpPr>
              <p:cNvPr id="213" name="Rectangle 212">
                <a:extLst>
                  <a:ext uri="{FF2B5EF4-FFF2-40B4-BE49-F238E27FC236}">
                    <a16:creationId xmlns:a16="http://schemas.microsoft.com/office/drawing/2014/main" id="{CA39B910-3E7D-4DBE-8117-B17FC81504EF}"/>
                  </a:ext>
                </a:extLst>
              </p:cNvPr>
              <p:cNvSpPr/>
              <p:nvPr/>
            </p:nvSpPr>
            <p:spPr>
              <a:xfrm>
                <a:off x="4181559" y="2822412"/>
                <a:ext cx="462884" cy="128157"/>
              </a:xfrm>
              <a:prstGeom prst="rect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14" name="Straight Connector 213">
                <a:extLst>
                  <a:ext uri="{FF2B5EF4-FFF2-40B4-BE49-F238E27FC236}">
                    <a16:creationId xmlns:a16="http://schemas.microsoft.com/office/drawing/2014/main" id="{1A863C53-7574-4E25-81AB-9573A5339D7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29481" y="2812606"/>
                <a:ext cx="0" cy="125767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Straight Connector 214">
                <a:extLst>
                  <a:ext uri="{FF2B5EF4-FFF2-40B4-BE49-F238E27FC236}">
                    <a16:creationId xmlns:a16="http://schemas.microsoft.com/office/drawing/2014/main" id="{3589DDF2-99AD-4E33-9200-97BA8875B054}"/>
                  </a:ext>
                </a:extLst>
              </p:cNvPr>
              <p:cNvCxnSpPr/>
              <p:nvPr/>
            </p:nvCxnSpPr>
            <p:spPr>
              <a:xfrm>
                <a:off x="4298498" y="2822824"/>
                <a:ext cx="0" cy="125767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Straight Connector 215">
                <a:extLst>
                  <a:ext uri="{FF2B5EF4-FFF2-40B4-BE49-F238E27FC236}">
                    <a16:creationId xmlns:a16="http://schemas.microsoft.com/office/drawing/2014/main" id="{60503AE6-A0CF-4B40-9609-35A6948C24B0}"/>
                  </a:ext>
                </a:extLst>
              </p:cNvPr>
              <p:cNvCxnSpPr/>
              <p:nvPr/>
            </p:nvCxnSpPr>
            <p:spPr>
              <a:xfrm>
                <a:off x="4362235" y="2822023"/>
                <a:ext cx="0" cy="125767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Straight Connector 216">
                <a:extLst>
                  <a:ext uri="{FF2B5EF4-FFF2-40B4-BE49-F238E27FC236}">
                    <a16:creationId xmlns:a16="http://schemas.microsoft.com/office/drawing/2014/main" id="{2294AF58-155D-4094-89DD-78BEFF0369F5}"/>
                  </a:ext>
                </a:extLst>
              </p:cNvPr>
              <p:cNvCxnSpPr/>
              <p:nvPr/>
            </p:nvCxnSpPr>
            <p:spPr>
              <a:xfrm>
                <a:off x="4413580" y="2822314"/>
                <a:ext cx="0" cy="125767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Straight Connector 217">
                <a:extLst>
                  <a:ext uri="{FF2B5EF4-FFF2-40B4-BE49-F238E27FC236}">
                    <a16:creationId xmlns:a16="http://schemas.microsoft.com/office/drawing/2014/main" id="{D54FA8CD-DF08-4721-9973-4621B17FF6ED}"/>
                  </a:ext>
                </a:extLst>
              </p:cNvPr>
              <p:cNvCxnSpPr/>
              <p:nvPr/>
            </p:nvCxnSpPr>
            <p:spPr>
              <a:xfrm>
                <a:off x="4472022" y="2819229"/>
                <a:ext cx="0" cy="125767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Straight Connector 218">
                <a:extLst>
                  <a:ext uri="{FF2B5EF4-FFF2-40B4-BE49-F238E27FC236}">
                    <a16:creationId xmlns:a16="http://schemas.microsoft.com/office/drawing/2014/main" id="{94F6CAEB-BE65-41BB-AF2D-5BA5F296222E}"/>
                  </a:ext>
                </a:extLst>
              </p:cNvPr>
              <p:cNvCxnSpPr/>
              <p:nvPr/>
            </p:nvCxnSpPr>
            <p:spPr>
              <a:xfrm>
                <a:off x="4532654" y="2819229"/>
                <a:ext cx="0" cy="125767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Straight Connector 219">
                <a:extLst>
                  <a:ext uri="{FF2B5EF4-FFF2-40B4-BE49-F238E27FC236}">
                    <a16:creationId xmlns:a16="http://schemas.microsoft.com/office/drawing/2014/main" id="{205244B5-29C1-488B-A354-890ECD651C6C}"/>
                  </a:ext>
                </a:extLst>
              </p:cNvPr>
              <p:cNvCxnSpPr/>
              <p:nvPr/>
            </p:nvCxnSpPr>
            <p:spPr>
              <a:xfrm>
                <a:off x="4593284" y="2819229"/>
                <a:ext cx="0" cy="125767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4DCB8162-2DA2-4FE8-9151-53DA01EC3B23}"/>
                </a:ext>
              </a:extLst>
            </p:cNvPr>
            <p:cNvGrpSpPr/>
            <p:nvPr/>
          </p:nvGrpSpPr>
          <p:grpSpPr>
            <a:xfrm>
              <a:off x="5998133" y="2914332"/>
              <a:ext cx="416650" cy="128663"/>
              <a:chOff x="4430653" y="2809391"/>
              <a:chExt cx="462884" cy="128663"/>
            </a:xfrm>
          </p:grpSpPr>
          <p:sp>
            <p:nvSpPr>
              <p:cNvPr id="205" name="Rectangle 204">
                <a:extLst>
                  <a:ext uri="{FF2B5EF4-FFF2-40B4-BE49-F238E27FC236}">
                    <a16:creationId xmlns:a16="http://schemas.microsoft.com/office/drawing/2014/main" id="{33DF20E5-AA97-4180-8973-EDE92D333455}"/>
                  </a:ext>
                </a:extLst>
              </p:cNvPr>
              <p:cNvSpPr/>
              <p:nvPr/>
            </p:nvSpPr>
            <p:spPr>
              <a:xfrm>
                <a:off x="4430653" y="2809392"/>
                <a:ext cx="462884" cy="128157"/>
              </a:xfrm>
              <a:prstGeom prst="rect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06" name="Straight Connector 205">
                <a:extLst>
                  <a:ext uri="{FF2B5EF4-FFF2-40B4-BE49-F238E27FC236}">
                    <a16:creationId xmlns:a16="http://schemas.microsoft.com/office/drawing/2014/main" id="{6C889589-7F56-40B7-99B7-4EA58CEA08C0}"/>
                  </a:ext>
                </a:extLst>
              </p:cNvPr>
              <p:cNvCxnSpPr/>
              <p:nvPr/>
            </p:nvCxnSpPr>
            <p:spPr>
              <a:xfrm>
                <a:off x="4486787" y="2809392"/>
                <a:ext cx="0" cy="125767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Straight Connector 206">
                <a:extLst>
                  <a:ext uri="{FF2B5EF4-FFF2-40B4-BE49-F238E27FC236}">
                    <a16:creationId xmlns:a16="http://schemas.microsoft.com/office/drawing/2014/main" id="{F2DCFB4E-3A0A-4102-8939-8422A16C6EF6}"/>
                  </a:ext>
                </a:extLst>
              </p:cNvPr>
              <p:cNvCxnSpPr/>
              <p:nvPr/>
            </p:nvCxnSpPr>
            <p:spPr>
              <a:xfrm>
                <a:off x="4540866" y="2809391"/>
                <a:ext cx="0" cy="125767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Straight Connector 207">
                <a:extLst>
                  <a:ext uri="{FF2B5EF4-FFF2-40B4-BE49-F238E27FC236}">
                    <a16:creationId xmlns:a16="http://schemas.microsoft.com/office/drawing/2014/main" id="{E4BF11B4-A800-472A-B73F-8E0B570999BA}"/>
                  </a:ext>
                </a:extLst>
              </p:cNvPr>
              <p:cNvCxnSpPr/>
              <p:nvPr/>
            </p:nvCxnSpPr>
            <p:spPr>
              <a:xfrm>
                <a:off x="4601498" y="2811782"/>
                <a:ext cx="0" cy="125767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Straight Connector 208">
                <a:extLst>
                  <a:ext uri="{FF2B5EF4-FFF2-40B4-BE49-F238E27FC236}">
                    <a16:creationId xmlns:a16="http://schemas.microsoft.com/office/drawing/2014/main" id="{7F99CEFA-B283-4B79-B68F-3A2C57587497}"/>
                  </a:ext>
                </a:extLst>
              </p:cNvPr>
              <p:cNvCxnSpPr/>
              <p:nvPr/>
            </p:nvCxnSpPr>
            <p:spPr>
              <a:xfrm>
                <a:off x="4658855" y="2812287"/>
                <a:ext cx="0" cy="125767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Straight Connector 209">
                <a:extLst>
                  <a:ext uri="{FF2B5EF4-FFF2-40B4-BE49-F238E27FC236}">
                    <a16:creationId xmlns:a16="http://schemas.microsoft.com/office/drawing/2014/main" id="{FE532E2B-14AF-470D-B242-655CA1BD8238}"/>
                  </a:ext>
                </a:extLst>
              </p:cNvPr>
              <p:cNvCxnSpPr/>
              <p:nvPr/>
            </p:nvCxnSpPr>
            <p:spPr>
              <a:xfrm>
                <a:off x="4726041" y="2812287"/>
                <a:ext cx="0" cy="125767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Straight Connector 210">
                <a:extLst>
                  <a:ext uri="{FF2B5EF4-FFF2-40B4-BE49-F238E27FC236}">
                    <a16:creationId xmlns:a16="http://schemas.microsoft.com/office/drawing/2014/main" id="{2A5EEB6C-7BCB-49DF-8C92-F549B53EFCC2}"/>
                  </a:ext>
                </a:extLst>
              </p:cNvPr>
              <p:cNvCxnSpPr/>
              <p:nvPr/>
            </p:nvCxnSpPr>
            <p:spPr>
              <a:xfrm>
                <a:off x="4786672" y="2812287"/>
                <a:ext cx="0" cy="125767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Straight Connector 211">
                <a:extLst>
                  <a:ext uri="{FF2B5EF4-FFF2-40B4-BE49-F238E27FC236}">
                    <a16:creationId xmlns:a16="http://schemas.microsoft.com/office/drawing/2014/main" id="{4358A160-4EF1-4330-B1E9-7F7B3E302448}"/>
                  </a:ext>
                </a:extLst>
              </p:cNvPr>
              <p:cNvCxnSpPr/>
              <p:nvPr/>
            </p:nvCxnSpPr>
            <p:spPr>
              <a:xfrm>
                <a:off x="4847303" y="2812287"/>
                <a:ext cx="0" cy="125767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0A8B6416-54F7-4987-B158-7A354CB896DE}"/>
                </a:ext>
              </a:extLst>
            </p:cNvPr>
            <p:cNvGrpSpPr/>
            <p:nvPr/>
          </p:nvGrpSpPr>
          <p:grpSpPr>
            <a:xfrm>
              <a:off x="5993880" y="3075156"/>
              <a:ext cx="416650" cy="128663"/>
              <a:chOff x="4430653" y="2809391"/>
              <a:chExt cx="462884" cy="128663"/>
            </a:xfrm>
          </p:grpSpPr>
          <p:sp>
            <p:nvSpPr>
              <p:cNvPr id="197" name="Rectangle 196">
                <a:extLst>
                  <a:ext uri="{FF2B5EF4-FFF2-40B4-BE49-F238E27FC236}">
                    <a16:creationId xmlns:a16="http://schemas.microsoft.com/office/drawing/2014/main" id="{747BF055-2CBB-414A-89B1-5CB587305DA7}"/>
                  </a:ext>
                </a:extLst>
              </p:cNvPr>
              <p:cNvSpPr/>
              <p:nvPr/>
            </p:nvSpPr>
            <p:spPr>
              <a:xfrm>
                <a:off x="4430653" y="2809392"/>
                <a:ext cx="462884" cy="128157"/>
              </a:xfrm>
              <a:prstGeom prst="rect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98" name="Straight Connector 197">
                <a:extLst>
                  <a:ext uri="{FF2B5EF4-FFF2-40B4-BE49-F238E27FC236}">
                    <a16:creationId xmlns:a16="http://schemas.microsoft.com/office/drawing/2014/main" id="{D6ED6BE0-A858-4F8E-B139-37C279E93995}"/>
                  </a:ext>
                </a:extLst>
              </p:cNvPr>
              <p:cNvCxnSpPr/>
              <p:nvPr/>
            </p:nvCxnSpPr>
            <p:spPr>
              <a:xfrm>
                <a:off x="4486787" y="2809392"/>
                <a:ext cx="0" cy="125767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Straight Connector 198">
                <a:extLst>
                  <a:ext uri="{FF2B5EF4-FFF2-40B4-BE49-F238E27FC236}">
                    <a16:creationId xmlns:a16="http://schemas.microsoft.com/office/drawing/2014/main" id="{A697505E-B03E-466C-8A20-BA01A5362711}"/>
                  </a:ext>
                </a:extLst>
              </p:cNvPr>
              <p:cNvCxnSpPr/>
              <p:nvPr/>
            </p:nvCxnSpPr>
            <p:spPr>
              <a:xfrm>
                <a:off x="4540866" y="2809391"/>
                <a:ext cx="0" cy="125767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>
                <a:extLst>
                  <a:ext uri="{FF2B5EF4-FFF2-40B4-BE49-F238E27FC236}">
                    <a16:creationId xmlns:a16="http://schemas.microsoft.com/office/drawing/2014/main" id="{BA598AE0-FE7D-4859-B0D9-3A4EDD924A52}"/>
                  </a:ext>
                </a:extLst>
              </p:cNvPr>
              <p:cNvCxnSpPr/>
              <p:nvPr/>
            </p:nvCxnSpPr>
            <p:spPr>
              <a:xfrm>
                <a:off x="4601498" y="2811782"/>
                <a:ext cx="0" cy="125767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Straight Connector 200">
                <a:extLst>
                  <a:ext uri="{FF2B5EF4-FFF2-40B4-BE49-F238E27FC236}">
                    <a16:creationId xmlns:a16="http://schemas.microsoft.com/office/drawing/2014/main" id="{49BFE56A-615E-4CB4-9211-3A8B96CD0FA4}"/>
                  </a:ext>
                </a:extLst>
              </p:cNvPr>
              <p:cNvCxnSpPr/>
              <p:nvPr/>
            </p:nvCxnSpPr>
            <p:spPr>
              <a:xfrm>
                <a:off x="4658855" y="2812287"/>
                <a:ext cx="0" cy="125767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Straight Connector 201">
                <a:extLst>
                  <a:ext uri="{FF2B5EF4-FFF2-40B4-BE49-F238E27FC236}">
                    <a16:creationId xmlns:a16="http://schemas.microsoft.com/office/drawing/2014/main" id="{F545E646-3B44-4D44-A782-B93A7872047D}"/>
                  </a:ext>
                </a:extLst>
              </p:cNvPr>
              <p:cNvCxnSpPr/>
              <p:nvPr/>
            </p:nvCxnSpPr>
            <p:spPr>
              <a:xfrm>
                <a:off x="4726041" y="2812287"/>
                <a:ext cx="0" cy="125767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Straight Connector 202">
                <a:extLst>
                  <a:ext uri="{FF2B5EF4-FFF2-40B4-BE49-F238E27FC236}">
                    <a16:creationId xmlns:a16="http://schemas.microsoft.com/office/drawing/2014/main" id="{3AFD3C76-8F89-442E-B25F-24296441AF0A}"/>
                  </a:ext>
                </a:extLst>
              </p:cNvPr>
              <p:cNvCxnSpPr/>
              <p:nvPr/>
            </p:nvCxnSpPr>
            <p:spPr>
              <a:xfrm>
                <a:off x="4786672" y="2812287"/>
                <a:ext cx="0" cy="125767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Straight Connector 203">
                <a:extLst>
                  <a:ext uri="{FF2B5EF4-FFF2-40B4-BE49-F238E27FC236}">
                    <a16:creationId xmlns:a16="http://schemas.microsoft.com/office/drawing/2014/main" id="{D1B489EA-93EE-400E-AC3E-279F67D6227B}"/>
                  </a:ext>
                </a:extLst>
              </p:cNvPr>
              <p:cNvCxnSpPr/>
              <p:nvPr/>
            </p:nvCxnSpPr>
            <p:spPr>
              <a:xfrm>
                <a:off x="4847303" y="2812287"/>
                <a:ext cx="0" cy="125767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AA5C9041-9010-4B78-85A7-BC81682F80D4}"/>
                </a:ext>
              </a:extLst>
            </p:cNvPr>
            <p:cNvGrpSpPr/>
            <p:nvPr/>
          </p:nvGrpSpPr>
          <p:grpSpPr>
            <a:xfrm>
              <a:off x="5996954" y="3237968"/>
              <a:ext cx="416650" cy="128663"/>
              <a:chOff x="4430653" y="2809391"/>
              <a:chExt cx="462884" cy="128663"/>
            </a:xfrm>
          </p:grpSpPr>
          <p:sp>
            <p:nvSpPr>
              <p:cNvPr id="189" name="Rectangle 188">
                <a:extLst>
                  <a:ext uri="{FF2B5EF4-FFF2-40B4-BE49-F238E27FC236}">
                    <a16:creationId xmlns:a16="http://schemas.microsoft.com/office/drawing/2014/main" id="{AAAAA457-D708-40EF-BC08-26FD04C72600}"/>
                  </a:ext>
                </a:extLst>
              </p:cNvPr>
              <p:cNvSpPr/>
              <p:nvPr/>
            </p:nvSpPr>
            <p:spPr>
              <a:xfrm>
                <a:off x="4430653" y="2809392"/>
                <a:ext cx="462884" cy="128157"/>
              </a:xfrm>
              <a:prstGeom prst="rect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90" name="Straight Connector 189">
                <a:extLst>
                  <a:ext uri="{FF2B5EF4-FFF2-40B4-BE49-F238E27FC236}">
                    <a16:creationId xmlns:a16="http://schemas.microsoft.com/office/drawing/2014/main" id="{7A64CEC3-1CD0-4CF6-9DA8-C154A1E59134}"/>
                  </a:ext>
                </a:extLst>
              </p:cNvPr>
              <p:cNvCxnSpPr/>
              <p:nvPr/>
            </p:nvCxnSpPr>
            <p:spPr>
              <a:xfrm>
                <a:off x="4486787" y="2809392"/>
                <a:ext cx="0" cy="125767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Straight Connector 190">
                <a:extLst>
                  <a:ext uri="{FF2B5EF4-FFF2-40B4-BE49-F238E27FC236}">
                    <a16:creationId xmlns:a16="http://schemas.microsoft.com/office/drawing/2014/main" id="{C0848C72-6F5E-495A-B287-AAC945B9AB8C}"/>
                  </a:ext>
                </a:extLst>
              </p:cNvPr>
              <p:cNvCxnSpPr/>
              <p:nvPr/>
            </p:nvCxnSpPr>
            <p:spPr>
              <a:xfrm>
                <a:off x="4540866" y="2809391"/>
                <a:ext cx="0" cy="125767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Straight Connector 191">
                <a:extLst>
                  <a:ext uri="{FF2B5EF4-FFF2-40B4-BE49-F238E27FC236}">
                    <a16:creationId xmlns:a16="http://schemas.microsoft.com/office/drawing/2014/main" id="{132885B1-DA8F-4EBB-839A-0DB845FAD79C}"/>
                  </a:ext>
                </a:extLst>
              </p:cNvPr>
              <p:cNvCxnSpPr/>
              <p:nvPr/>
            </p:nvCxnSpPr>
            <p:spPr>
              <a:xfrm>
                <a:off x="4601498" y="2811782"/>
                <a:ext cx="0" cy="125767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Straight Connector 192">
                <a:extLst>
                  <a:ext uri="{FF2B5EF4-FFF2-40B4-BE49-F238E27FC236}">
                    <a16:creationId xmlns:a16="http://schemas.microsoft.com/office/drawing/2014/main" id="{45CEAECC-55A4-4095-B158-491D9E59E1E1}"/>
                  </a:ext>
                </a:extLst>
              </p:cNvPr>
              <p:cNvCxnSpPr/>
              <p:nvPr/>
            </p:nvCxnSpPr>
            <p:spPr>
              <a:xfrm>
                <a:off x="4658855" y="2812287"/>
                <a:ext cx="0" cy="125767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Straight Connector 193">
                <a:extLst>
                  <a:ext uri="{FF2B5EF4-FFF2-40B4-BE49-F238E27FC236}">
                    <a16:creationId xmlns:a16="http://schemas.microsoft.com/office/drawing/2014/main" id="{07999169-FFE3-4073-914E-3DDB65CBDD1E}"/>
                  </a:ext>
                </a:extLst>
              </p:cNvPr>
              <p:cNvCxnSpPr/>
              <p:nvPr/>
            </p:nvCxnSpPr>
            <p:spPr>
              <a:xfrm>
                <a:off x="4726041" y="2812287"/>
                <a:ext cx="0" cy="125767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Straight Connector 194">
                <a:extLst>
                  <a:ext uri="{FF2B5EF4-FFF2-40B4-BE49-F238E27FC236}">
                    <a16:creationId xmlns:a16="http://schemas.microsoft.com/office/drawing/2014/main" id="{EA56ECDD-EAFF-493C-B563-C29F71451314}"/>
                  </a:ext>
                </a:extLst>
              </p:cNvPr>
              <p:cNvCxnSpPr/>
              <p:nvPr/>
            </p:nvCxnSpPr>
            <p:spPr>
              <a:xfrm>
                <a:off x="4786672" y="2812287"/>
                <a:ext cx="0" cy="125767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Straight Connector 195">
                <a:extLst>
                  <a:ext uri="{FF2B5EF4-FFF2-40B4-BE49-F238E27FC236}">
                    <a16:creationId xmlns:a16="http://schemas.microsoft.com/office/drawing/2014/main" id="{91EC788E-0897-48C2-AE7A-9FFD44B5BA17}"/>
                  </a:ext>
                </a:extLst>
              </p:cNvPr>
              <p:cNvCxnSpPr/>
              <p:nvPr/>
            </p:nvCxnSpPr>
            <p:spPr>
              <a:xfrm>
                <a:off x="4847303" y="2812287"/>
                <a:ext cx="0" cy="125767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286C47B0-D04B-431B-867D-0A9C7B80F099}"/>
                </a:ext>
              </a:extLst>
            </p:cNvPr>
            <p:cNvGrpSpPr/>
            <p:nvPr/>
          </p:nvGrpSpPr>
          <p:grpSpPr>
            <a:xfrm rot="16200000">
              <a:off x="7347256" y="4078382"/>
              <a:ext cx="416650" cy="128663"/>
              <a:chOff x="4430653" y="2809391"/>
              <a:chExt cx="462884" cy="128663"/>
            </a:xfrm>
          </p:grpSpPr>
          <p:sp>
            <p:nvSpPr>
              <p:cNvPr id="181" name="Rectangle 180">
                <a:extLst>
                  <a:ext uri="{FF2B5EF4-FFF2-40B4-BE49-F238E27FC236}">
                    <a16:creationId xmlns:a16="http://schemas.microsoft.com/office/drawing/2014/main" id="{C96D8D70-BD1B-4127-9DB2-E3DB140DA9A6}"/>
                  </a:ext>
                </a:extLst>
              </p:cNvPr>
              <p:cNvSpPr/>
              <p:nvPr/>
            </p:nvSpPr>
            <p:spPr>
              <a:xfrm>
                <a:off x="4430653" y="2809392"/>
                <a:ext cx="462884" cy="128157"/>
              </a:xfrm>
              <a:prstGeom prst="rect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82" name="Straight Connector 181">
                <a:extLst>
                  <a:ext uri="{FF2B5EF4-FFF2-40B4-BE49-F238E27FC236}">
                    <a16:creationId xmlns:a16="http://schemas.microsoft.com/office/drawing/2014/main" id="{DDAB2650-E728-47C6-A380-9D8E0C9360AD}"/>
                  </a:ext>
                </a:extLst>
              </p:cNvPr>
              <p:cNvCxnSpPr/>
              <p:nvPr/>
            </p:nvCxnSpPr>
            <p:spPr>
              <a:xfrm>
                <a:off x="4486787" y="2809392"/>
                <a:ext cx="0" cy="125767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>
                <a:extLst>
                  <a:ext uri="{FF2B5EF4-FFF2-40B4-BE49-F238E27FC236}">
                    <a16:creationId xmlns:a16="http://schemas.microsoft.com/office/drawing/2014/main" id="{CB8657E2-D21C-423F-A150-9EA9C8285E41}"/>
                  </a:ext>
                </a:extLst>
              </p:cNvPr>
              <p:cNvCxnSpPr/>
              <p:nvPr/>
            </p:nvCxnSpPr>
            <p:spPr>
              <a:xfrm>
                <a:off x="4540866" y="2809391"/>
                <a:ext cx="0" cy="125767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>
                <a:extLst>
                  <a:ext uri="{FF2B5EF4-FFF2-40B4-BE49-F238E27FC236}">
                    <a16:creationId xmlns:a16="http://schemas.microsoft.com/office/drawing/2014/main" id="{D5347D34-92AF-4526-B452-DC6A7B85C189}"/>
                  </a:ext>
                </a:extLst>
              </p:cNvPr>
              <p:cNvCxnSpPr/>
              <p:nvPr/>
            </p:nvCxnSpPr>
            <p:spPr>
              <a:xfrm>
                <a:off x="4601498" y="2811782"/>
                <a:ext cx="0" cy="125767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Straight Connector 184">
                <a:extLst>
                  <a:ext uri="{FF2B5EF4-FFF2-40B4-BE49-F238E27FC236}">
                    <a16:creationId xmlns:a16="http://schemas.microsoft.com/office/drawing/2014/main" id="{5396EC5E-5F99-4BAA-B304-ADC2441A8C38}"/>
                  </a:ext>
                </a:extLst>
              </p:cNvPr>
              <p:cNvCxnSpPr/>
              <p:nvPr/>
            </p:nvCxnSpPr>
            <p:spPr>
              <a:xfrm>
                <a:off x="4658855" y="2812287"/>
                <a:ext cx="0" cy="125767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Straight Connector 185">
                <a:extLst>
                  <a:ext uri="{FF2B5EF4-FFF2-40B4-BE49-F238E27FC236}">
                    <a16:creationId xmlns:a16="http://schemas.microsoft.com/office/drawing/2014/main" id="{97BB9E03-8A71-4FB2-8874-190288A624C4}"/>
                  </a:ext>
                </a:extLst>
              </p:cNvPr>
              <p:cNvCxnSpPr/>
              <p:nvPr/>
            </p:nvCxnSpPr>
            <p:spPr>
              <a:xfrm>
                <a:off x="4726041" y="2812287"/>
                <a:ext cx="0" cy="125767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>
                <a:extLst>
                  <a:ext uri="{FF2B5EF4-FFF2-40B4-BE49-F238E27FC236}">
                    <a16:creationId xmlns:a16="http://schemas.microsoft.com/office/drawing/2014/main" id="{E3E760AC-169A-4E99-A565-E1231A8C76E2}"/>
                  </a:ext>
                </a:extLst>
              </p:cNvPr>
              <p:cNvCxnSpPr/>
              <p:nvPr/>
            </p:nvCxnSpPr>
            <p:spPr>
              <a:xfrm>
                <a:off x="4786672" y="2812287"/>
                <a:ext cx="0" cy="125767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>
                <a:extLst>
                  <a:ext uri="{FF2B5EF4-FFF2-40B4-BE49-F238E27FC236}">
                    <a16:creationId xmlns:a16="http://schemas.microsoft.com/office/drawing/2014/main" id="{CF2D258D-4969-44A5-B304-02074A704CB6}"/>
                  </a:ext>
                </a:extLst>
              </p:cNvPr>
              <p:cNvCxnSpPr/>
              <p:nvPr/>
            </p:nvCxnSpPr>
            <p:spPr>
              <a:xfrm>
                <a:off x="4847303" y="2812287"/>
                <a:ext cx="0" cy="125767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AB7F0C09-89C3-44B4-B571-2B5D3FC22EB6}"/>
                </a:ext>
              </a:extLst>
            </p:cNvPr>
            <p:cNvGrpSpPr/>
            <p:nvPr/>
          </p:nvGrpSpPr>
          <p:grpSpPr>
            <a:xfrm rot="16200000">
              <a:off x="7505928" y="4077607"/>
              <a:ext cx="416650" cy="128663"/>
              <a:chOff x="4430653" y="2809391"/>
              <a:chExt cx="462884" cy="128663"/>
            </a:xfrm>
          </p:grpSpPr>
          <p:sp>
            <p:nvSpPr>
              <p:cNvPr id="173" name="Rectangle 172">
                <a:extLst>
                  <a:ext uri="{FF2B5EF4-FFF2-40B4-BE49-F238E27FC236}">
                    <a16:creationId xmlns:a16="http://schemas.microsoft.com/office/drawing/2014/main" id="{301F7AC2-ACF0-4169-8BAA-7995B53BE82E}"/>
                  </a:ext>
                </a:extLst>
              </p:cNvPr>
              <p:cNvSpPr/>
              <p:nvPr/>
            </p:nvSpPr>
            <p:spPr>
              <a:xfrm>
                <a:off x="4430653" y="2809392"/>
                <a:ext cx="462884" cy="128157"/>
              </a:xfrm>
              <a:prstGeom prst="rect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74" name="Straight Connector 173">
                <a:extLst>
                  <a:ext uri="{FF2B5EF4-FFF2-40B4-BE49-F238E27FC236}">
                    <a16:creationId xmlns:a16="http://schemas.microsoft.com/office/drawing/2014/main" id="{814C6CC0-2753-4A32-92F1-241F5AFC1513}"/>
                  </a:ext>
                </a:extLst>
              </p:cNvPr>
              <p:cNvCxnSpPr/>
              <p:nvPr/>
            </p:nvCxnSpPr>
            <p:spPr>
              <a:xfrm>
                <a:off x="4486787" y="2809392"/>
                <a:ext cx="0" cy="125767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Straight Connector 174">
                <a:extLst>
                  <a:ext uri="{FF2B5EF4-FFF2-40B4-BE49-F238E27FC236}">
                    <a16:creationId xmlns:a16="http://schemas.microsoft.com/office/drawing/2014/main" id="{490E6BC5-0A75-40A0-892F-079804116EAF}"/>
                  </a:ext>
                </a:extLst>
              </p:cNvPr>
              <p:cNvCxnSpPr/>
              <p:nvPr/>
            </p:nvCxnSpPr>
            <p:spPr>
              <a:xfrm>
                <a:off x="4540866" y="2809391"/>
                <a:ext cx="0" cy="125767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Straight Connector 175">
                <a:extLst>
                  <a:ext uri="{FF2B5EF4-FFF2-40B4-BE49-F238E27FC236}">
                    <a16:creationId xmlns:a16="http://schemas.microsoft.com/office/drawing/2014/main" id="{7111A83D-0BD9-4AE9-9128-09C1BA9912E1}"/>
                  </a:ext>
                </a:extLst>
              </p:cNvPr>
              <p:cNvCxnSpPr/>
              <p:nvPr/>
            </p:nvCxnSpPr>
            <p:spPr>
              <a:xfrm>
                <a:off x="4601498" y="2811782"/>
                <a:ext cx="0" cy="125767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Straight Connector 176">
                <a:extLst>
                  <a:ext uri="{FF2B5EF4-FFF2-40B4-BE49-F238E27FC236}">
                    <a16:creationId xmlns:a16="http://schemas.microsoft.com/office/drawing/2014/main" id="{9AD0925E-C0C5-4860-979C-94AD3DCD7FF3}"/>
                  </a:ext>
                </a:extLst>
              </p:cNvPr>
              <p:cNvCxnSpPr/>
              <p:nvPr/>
            </p:nvCxnSpPr>
            <p:spPr>
              <a:xfrm>
                <a:off x="4658855" y="2812287"/>
                <a:ext cx="0" cy="125767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Straight Connector 177">
                <a:extLst>
                  <a:ext uri="{FF2B5EF4-FFF2-40B4-BE49-F238E27FC236}">
                    <a16:creationId xmlns:a16="http://schemas.microsoft.com/office/drawing/2014/main" id="{13327965-6456-468A-AFCA-A1A0DDCB41DB}"/>
                  </a:ext>
                </a:extLst>
              </p:cNvPr>
              <p:cNvCxnSpPr/>
              <p:nvPr/>
            </p:nvCxnSpPr>
            <p:spPr>
              <a:xfrm>
                <a:off x="4726041" y="2812287"/>
                <a:ext cx="0" cy="125767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Straight Connector 178">
                <a:extLst>
                  <a:ext uri="{FF2B5EF4-FFF2-40B4-BE49-F238E27FC236}">
                    <a16:creationId xmlns:a16="http://schemas.microsoft.com/office/drawing/2014/main" id="{0BCDFEB8-5405-4C9B-BD99-1F0F2891FCFB}"/>
                  </a:ext>
                </a:extLst>
              </p:cNvPr>
              <p:cNvCxnSpPr/>
              <p:nvPr/>
            </p:nvCxnSpPr>
            <p:spPr>
              <a:xfrm>
                <a:off x="4786672" y="2812287"/>
                <a:ext cx="0" cy="125767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Straight Connector 179">
                <a:extLst>
                  <a:ext uri="{FF2B5EF4-FFF2-40B4-BE49-F238E27FC236}">
                    <a16:creationId xmlns:a16="http://schemas.microsoft.com/office/drawing/2014/main" id="{0C62E635-2694-4C42-80CA-4A02C88B5CDA}"/>
                  </a:ext>
                </a:extLst>
              </p:cNvPr>
              <p:cNvCxnSpPr/>
              <p:nvPr/>
            </p:nvCxnSpPr>
            <p:spPr>
              <a:xfrm>
                <a:off x="4847303" y="2812287"/>
                <a:ext cx="0" cy="125767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2E961364-7944-46C5-BAC1-E890F24D532D}"/>
                </a:ext>
              </a:extLst>
            </p:cNvPr>
            <p:cNvGrpSpPr/>
            <p:nvPr/>
          </p:nvGrpSpPr>
          <p:grpSpPr>
            <a:xfrm rot="16200000">
              <a:off x="7191323" y="4076648"/>
              <a:ext cx="416650" cy="128663"/>
              <a:chOff x="4430653" y="2809391"/>
              <a:chExt cx="462884" cy="128663"/>
            </a:xfrm>
          </p:grpSpPr>
          <p:sp>
            <p:nvSpPr>
              <p:cNvPr id="165" name="Rectangle 164">
                <a:extLst>
                  <a:ext uri="{FF2B5EF4-FFF2-40B4-BE49-F238E27FC236}">
                    <a16:creationId xmlns:a16="http://schemas.microsoft.com/office/drawing/2014/main" id="{5EF70B6C-A938-41EB-8D66-1BB0F2CAE476}"/>
                  </a:ext>
                </a:extLst>
              </p:cNvPr>
              <p:cNvSpPr/>
              <p:nvPr/>
            </p:nvSpPr>
            <p:spPr>
              <a:xfrm>
                <a:off x="4430653" y="2809392"/>
                <a:ext cx="462884" cy="128157"/>
              </a:xfrm>
              <a:prstGeom prst="rect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66" name="Straight Connector 165">
                <a:extLst>
                  <a:ext uri="{FF2B5EF4-FFF2-40B4-BE49-F238E27FC236}">
                    <a16:creationId xmlns:a16="http://schemas.microsoft.com/office/drawing/2014/main" id="{091B738D-E1C9-441A-85C8-DCE186F3D606}"/>
                  </a:ext>
                </a:extLst>
              </p:cNvPr>
              <p:cNvCxnSpPr/>
              <p:nvPr/>
            </p:nvCxnSpPr>
            <p:spPr>
              <a:xfrm>
                <a:off x="4486787" y="2809392"/>
                <a:ext cx="0" cy="125767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Straight Connector 166">
                <a:extLst>
                  <a:ext uri="{FF2B5EF4-FFF2-40B4-BE49-F238E27FC236}">
                    <a16:creationId xmlns:a16="http://schemas.microsoft.com/office/drawing/2014/main" id="{8E5E1DDD-B335-4010-82F0-908419C5FBA2}"/>
                  </a:ext>
                </a:extLst>
              </p:cNvPr>
              <p:cNvCxnSpPr/>
              <p:nvPr/>
            </p:nvCxnSpPr>
            <p:spPr>
              <a:xfrm>
                <a:off x="4540866" y="2809391"/>
                <a:ext cx="0" cy="125767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Connector 167">
                <a:extLst>
                  <a:ext uri="{FF2B5EF4-FFF2-40B4-BE49-F238E27FC236}">
                    <a16:creationId xmlns:a16="http://schemas.microsoft.com/office/drawing/2014/main" id="{2A45C33D-6B13-46D0-9B4B-9D28BF9806FE}"/>
                  </a:ext>
                </a:extLst>
              </p:cNvPr>
              <p:cNvCxnSpPr/>
              <p:nvPr/>
            </p:nvCxnSpPr>
            <p:spPr>
              <a:xfrm>
                <a:off x="4601498" y="2811782"/>
                <a:ext cx="0" cy="125767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Straight Connector 168">
                <a:extLst>
                  <a:ext uri="{FF2B5EF4-FFF2-40B4-BE49-F238E27FC236}">
                    <a16:creationId xmlns:a16="http://schemas.microsoft.com/office/drawing/2014/main" id="{76C001DD-27D1-4CAC-B48B-14A619B15F90}"/>
                  </a:ext>
                </a:extLst>
              </p:cNvPr>
              <p:cNvCxnSpPr/>
              <p:nvPr/>
            </p:nvCxnSpPr>
            <p:spPr>
              <a:xfrm>
                <a:off x="4658855" y="2812287"/>
                <a:ext cx="0" cy="125767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>
                <a:extLst>
                  <a:ext uri="{FF2B5EF4-FFF2-40B4-BE49-F238E27FC236}">
                    <a16:creationId xmlns:a16="http://schemas.microsoft.com/office/drawing/2014/main" id="{508A4A72-496D-4393-AC70-F79EE611D4B0}"/>
                  </a:ext>
                </a:extLst>
              </p:cNvPr>
              <p:cNvCxnSpPr/>
              <p:nvPr/>
            </p:nvCxnSpPr>
            <p:spPr>
              <a:xfrm>
                <a:off x="4726041" y="2812287"/>
                <a:ext cx="0" cy="125767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>
                <a:extLst>
                  <a:ext uri="{FF2B5EF4-FFF2-40B4-BE49-F238E27FC236}">
                    <a16:creationId xmlns:a16="http://schemas.microsoft.com/office/drawing/2014/main" id="{80FAEE27-2EEC-4893-A32C-7876CD3CF327}"/>
                  </a:ext>
                </a:extLst>
              </p:cNvPr>
              <p:cNvCxnSpPr/>
              <p:nvPr/>
            </p:nvCxnSpPr>
            <p:spPr>
              <a:xfrm>
                <a:off x="4786672" y="2812287"/>
                <a:ext cx="0" cy="125767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Straight Connector 171">
                <a:extLst>
                  <a:ext uri="{FF2B5EF4-FFF2-40B4-BE49-F238E27FC236}">
                    <a16:creationId xmlns:a16="http://schemas.microsoft.com/office/drawing/2014/main" id="{BFE78DE7-867C-4313-B763-7C21F4478BC8}"/>
                  </a:ext>
                </a:extLst>
              </p:cNvPr>
              <p:cNvCxnSpPr/>
              <p:nvPr/>
            </p:nvCxnSpPr>
            <p:spPr>
              <a:xfrm>
                <a:off x="4847303" y="2812287"/>
                <a:ext cx="0" cy="125767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1A13357F-F949-49B0-AC1B-C2F73401F792}"/>
                </a:ext>
              </a:extLst>
            </p:cNvPr>
            <p:cNvGrpSpPr/>
            <p:nvPr/>
          </p:nvGrpSpPr>
          <p:grpSpPr>
            <a:xfrm rot="16200000">
              <a:off x="7029839" y="4077608"/>
              <a:ext cx="416650" cy="128663"/>
              <a:chOff x="4430653" y="2809391"/>
              <a:chExt cx="462884" cy="128663"/>
            </a:xfrm>
          </p:grpSpPr>
          <p:sp>
            <p:nvSpPr>
              <p:cNvPr id="157" name="Rectangle 156">
                <a:extLst>
                  <a:ext uri="{FF2B5EF4-FFF2-40B4-BE49-F238E27FC236}">
                    <a16:creationId xmlns:a16="http://schemas.microsoft.com/office/drawing/2014/main" id="{87AA5F96-6076-4B57-A4A3-E30828A1085C}"/>
                  </a:ext>
                </a:extLst>
              </p:cNvPr>
              <p:cNvSpPr/>
              <p:nvPr/>
            </p:nvSpPr>
            <p:spPr>
              <a:xfrm>
                <a:off x="4430653" y="2809392"/>
                <a:ext cx="462884" cy="128157"/>
              </a:xfrm>
              <a:prstGeom prst="rect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76466211-328E-4373-841A-513736847A4E}"/>
                  </a:ext>
                </a:extLst>
              </p:cNvPr>
              <p:cNvCxnSpPr/>
              <p:nvPr/>
            </p:nvCxnSpPr>
            <p:spPr>
              <a:xfrm>
                <a:off x="4486787" y="2809392"/>
                <a:ext cx="0" cy="125767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E88F6E55-675C-4FB0-8C2A-5103322FE800}"/>
                  </a:ext>
                </a:extLst>
              </p:cNvPr>
              <p:cNvCxnSpPr/>
              <p:nvPr/>
            </p:nvCxnSpPr>
            <p:spPr>
              <a:xfrm>
                <a:off x="4540866" y="2809391"/>
                <a:ext cx="0" cy="125767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>
                <a:extLst>
                  <a:ext uri="{FF2B5EF4-FFF2-40B4-BE49-F238E27FC236}">
                    <a16:creationId xmlns:a16="http://schemas.microsoft.com/office/drawing/2014/main" id="{1CF0A910-4C66-4AAF-B3B7-4700BC966FE5}"/>
                  </a:ext>
                </a:extLst>
              </p:cNvPr>
              <p:cNvCxnSpPr/>
              <p:nvPr/>
            </p:nvCxnSpPr>
            <p:spPr>
              <a:xfrm>
                <a:off x="4601498" y="2811782"/>
                <a:ext cx="0" cy="125767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B5A0A706-79B1-4404-8631-F63530490A0E}"/>
                  </a:ext>
                </a:extLst>
              </p:cNvPr>
              <p:cNvCxnSpPr/>
              <p:nvPr/>
            </p:nvCxnSpPr>
            <p:spPr>
              <a:xfrm>
                <a:off x="4658855" y="2812287"/>
                <a:ext cx="0" cy="125767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id="{BD2A0A6F-A6CF-437E-B31B-BEBC60AC171E}"/>
                  </a:ext>
                </a:extLst>
              </p:cNvPr>
              <p:cNvCxnSpPr/>
              <p:nvPr/>
            </p:nvCxnSpPr>
            <p:spPr>
              <a:xfrm>
                <a:off x="4726041" y="2812287"/>
                <a:ext cx="0" cy="125767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D804E1CC-DF46-424D-B7B6-858DB86AF9A6}"/>
                  </a:ext>
                </a:extLst>
              </p:cNvPr>
              <p:cNvCxnSpPr/>
              <p:nvPr/>
            </p:nvCxnSpPr>
            <p:spPr>
              <a:xfrm>
                <a:off x="4786672" y="2812287"/>
                <a:ext cx="0" cy="125767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Connector 163">
                <a:extLst>
                  <a:ext uri="{FF2B5EF4-FFF2-40B4-BE49-F238E27FC236}">
                    <a16:creationId xmlns:a16="http://schemas.microsoft.com/office/drawing/2014/main" id="{2AEC014D-119D-445C-B435-681DF63CE541}"/>
                  </a:ext>
                </a:extLst>
              </p:cNvPr>
              <p:cNvCxnSpPr/>
              <p:nvPr/>
            </p:nvCxnSpPr>
            <p:spPr>
              <a:xfrm>
                <a:off x="4847303" y="2812287"/>
                <a:ext cx="0" cy="125767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11CAD51C-ABBF-44B1-B59F-6C34268102A6}"/>
                </a:ext>
              </a:extLst>
            </p:cNvPr>
            <p:cNvGrpSpPr/>
            <p:nvPr/>
          </p:nvGrpSpPr>
          <p:grpSpPr>
            <a:xfrm rot="16200000">
              <a:off x="7011582" y="1881678"/>
              <a:ext cx="416650" cy="128663"/>
              <a:chOff x="4430653" y="2809391"/>
              <a:chExt cx="462884" cy="128663"/>
            </a:xfrm>
          </p:grpSpPr>
          <p:sp>
            <p:nvSpPr>
              <p:cNvPr id="149" name="Rectangle 148">
                <a:extLst>
                  <a:ext uri="{FF2B5EF4-FFF2-40B4-BE49-F238E27FC236}">
                    <a16:creationId xmlns:a16="http://schemas.microsoft.com/office/drawing/2014/main" id="{7B82CCD5-BB9C-4624-8807-9E9B3E3B4F08}"/>
                  </a:ext>
                </a:extLst>
              </p:cNvPr>
              <p:cNvSpPr/>
              <p:nvPr/>
            </p:nvSpPr>
            <p:spPr>
              <a:xfrm>
                <a:off x="4430653" y="2809392"/>
                <a:ext cx="462884" cy="128157"/>
              </a:xfrm>
              <a:prstGeom prst="rect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483F5881-2D76-48B1-B972-3A97ADACC7F4}"/>
                  </a:ext>
                </a:extLst>
              </p:cNvPr>
              <p:cNvCxnSpPr/>
              <p:nvPr/>
            </p:nvCxnSpPr>
            <p:spPr>
              <a:xfrm>
                <a:off x="4486787" y="2809392"/>
                <a:ext cx="0" cy="125767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1C2835CB-3609-425F-9FFC-77B6E2726DE3}"/>
                  </a:ext>
                </a:extLst>
              </p:cNvPr>
              <p:cNvCxnSpPr/>
              <p:nvPr/>
            </p:nvCxnSpPr>
            <p:spPr>
              <a:xfrm>
                <a:off x="4540866" y="2809391"/>
                <a:ext cx="0" cy="125767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210A4729-5B80-487D-8F3E-642E2437B8B5}"/>
                  </a:ext>
                </a:extLst>
              </p:cNvPr>
              <p:cNvCxnSpPr/>
              <p:nvPr/>
            </p:nvCxnSpPr>
            <p:spPr>
              <a:xfrm>
                <a:off x="4601498" y="2811782"/>
                <a:ext cx="0" cy="125767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FA11EEFA-EAD8-4122-AFB1-46E0AF7BB2E1}"/>
                  </a:ext>
                </a:extLst>
              </p:cNvPr>
              <p:cNvCxnSpPr/>
              <p:nvPr/>
            </p:nvCxnSpPr>
            <p:spPr>
              <a:xfrm>
                <a:off x="4658855" y="2812287"/>
                <a:ext cx="0" cy="125767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A27C651C-82B7-46BB-B722-FE6E376E9C9E}"/>
                  </a:ext>
                </a:extLst>
              </p:cNvPr>
              <p:cNvCxnSpPr/>
              <p:nvPr/>
            </p:nvCxnSpPr>
            <p:spPr>
              <a:xfrm>
                <a:off x="4726041" y="2812287"/>
                <a:ext cx="0" cy="125767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73FA3628-029F-4F4F-A0C5-378F5AF1BCB3}"/>
                  </a:ext>
                </a:extLst>
              </p:cNvPr>
              <p:cNvCxnSpPr/>
              <p:nvPr/>
            </p:nvCxnSpPr>
            <p:spPr>
              <a:xfrm>
                <a:off x="4786672" y="2812287"/>
                <a:ext cx="0" cy="125767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CDCB2733-F3DD-47C5-BDEF-DBFBB4876EB8}"/>
                  </a:ext>
                </a:extLst>
              </p:cNvPr>
              <p:cNvCxnSpPr/>
              <p:nvPr/>
            </p:nvCxnSpPr>
            <p:spPr>
              <a:xfrm>
                <a:off x="4847303" y="2812287"/>
                <a:ext cx="0" cy="125767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66BA5376-D6D5-4473-9F8C-355EF85F2C62}"/>
                </a:ext>
              </a:extLst>
            </p:cNvPr>
            <p:cNvGrpSpPr/>
            <p:nvPr/>
          </p:nvGrpSpPr>
          <p:grpSpPr>
            <a:xfrm rot="16200000">
              <a:off x="7174293" y="1878762"/>
              <a:ext cx="416650" cy="128663"/>
              <a:chOff x="4430653" y="2809391"/>
              <a:chExt cx="462884" cy="128663"/>
            </a:xfrm>
          </p:grpSpPr>
          <p:sp>
            <p:nvSpPr>
              <p:cNvPr id="141" name="Rectangle 140">
                <a:extLst>
                  <a:ext uri="{FF2B5EF4-FFF2-40B4-BE49-F238E27FC236}">
                    <a16:creationId xmlns:a16="http://schemas.microsoft.com/office/drawing/2014/main" id="{1F524E43-A309-4C11-8685-B01EE240DA32}"/>
                  </a:ext>
                </a:extLst>
              </p:cNvPr>
              <p:cNvSpPr/>
              <p:nvPr/>
            </p:nvSpPr>
            <p:spPr>
              <a:xfrm>
                <a:off x="4430653" y="2809392"/>
                <a:ext cx="462884" cy="128157"/>
              </a:xfrm>
              <a:prstGeom prst="rect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C9B33666-BD0B-459F-A437-AAF7181DC7BF}"/>
                  </a:ext>
                </a:extLst>
              </p:cNvPr>
              <p:cNvCxnSpPr/>
              <p:nvPr/>
            </p:nvCxnSpPr>
            <p:spPr>
              <a:xfrm>
                <a:off x="4486787" y="2809392"/>
                <a:ext cx="0" cy="125767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ED8A5930-682C-423D-9373-064642588304}"/>
                  </a:ext>
                </a:extLst>
              </p:cNvPr>
              <p:cNvCxnSpPr/>
              <p:nvPr/>
            </p:nvCxnSpPr>
            <p:spPr>
              <a:xfrm>
                <a:off x="4540866" y="2809391"/>
                <a:ext cx="0" cy="125767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337F1484-9542-421B-96C8-AD162D6DD748}"/>
                  </a:ext>
                </a:extLst>
              </p:cNvPr>
              <p:cNvCxnSpPr/>
              <p:nvPr/>
            </p:nvCxnSpPr>
            <p:spPr>
              <a:xfrm>
                <a:off x="4601498" y="2811782"/>
                <a:ext cx="0" cy="125767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088A16A1-1C7B-45A9-9792-278CE7C605C1}"/>
                  </a:ext>
                </a:extLst>
              </p:cNvPr>
              <p:cNvCxnSpPr/>
              <p:nvPr/>
            </p:nvCxnSpPr>
            <p:spPr>
              <a:xfrm>
                <a:off x="4658855" y="2812287"/>
                <a:ext cx="0" cy="125767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A2E1E9C1-C8F8-423F-89D7-31182729DAF3}"/>
                  </a:ext>
                </a:extLst>
              </p:cNvPr>
              <p:cNvCxnSpPr/>
              <p:nvPr/>
            </p:nvCxnSpPr>
            <p:spPr>
              <a:xfrm>
                <a:off x="4726041" y="2812287"/>
                <a:ext cx="0" cy="125767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CDD95005-6A78-4890-B64B-3B842EBB280C}"/>
                  </a:ext>
                </a:extLst>
              </p:cNvPr>
              <p:cNvCxnSpPr/>
              <p:nvPr/>
            </p:nvCxnSpPr>
            <p:spPr>
              <a:xfrm>
                <a:off x="4786672" y="2812287"/>
                <a:ext cx="0" cy="125767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A0082ABF-5A11-4298-A23D-77375989293B}"/>
                  </a:ext>
                </a:extLst>
              </p:cNvPr>
              <p:cNvCxnSpPr/>
              <p:nvPr/>
            </p:nvCxnSpPr>
            <p:spPr>
              <a:xfrm>
                <a:off x="4847303" y="2812287"/>
                <a:ext cx="0" cy="125767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82B940E9-E513-4C0C-918A-05ABA6DDE573}"/>
                </a:ext>
              </a:extLst>
            </p:cNvPr>
            <p:cNvGrpSpPr/>
            <p:nvPr/>
          </p:nvGrpSpPr>
          <p:grpSpPr>
            <a:xfrm rot="16200000">
              <a:off x="7333915" y="1877685"/>
              <a:ext cx="416650" cy="128663"/>
              <a:chOff x="4430653" y="2809391"/>
              <a:chExt cx="462884" cy="128663"/>
            </a:xfrm>
          </p:grpSpPr>
          <p:sp>
            <p:nvSpPr>
              <p:cNvPr id="133" name="Rectangle 132">
                <a:extLst>
                  <a:ext uri="{FF2B5EF4-FFF2-40B4-BE49-F238E27FC236}">
                    <a16:creationId xmlns:a16="http://schemas.microsoft.com/office/drawing/2014/main" id="{EF443AEA-CEDD-4B94-81FC-334317A7BA82}"/>
                  </a:ext>
                </a:extLst>
              </p:cNvPr>
              <p:cNvSpPr/>
              <p:nvPr/>
            </p:nvSpPr>
            <p:spPr>
              <a:xfrm>
                <a:off x="4430653" y="2809392"/>
                <a:ext cx="462884" cy="128157"/>
              </a:xfrm>
              <a:prstGeom prst="rect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4" name="Straight Connector 133">
                <a:extLst>
                  <a:ext uri="{FF2B5EF4-FFF2-40B4-BE49-F238E27FC236}">
                    <a16:creationId xmlns:a16="http://schemas.microsoft.com/office/drawing/2014/main" id="{FC0BDDFA-BCD4-427C-A57F-5A7D527C0229}"/>
                  </a:ext>
                </a:extLst>
              </p:cNvPr>
              <p:cNvCxnSpPr/>
              <p:nvPr/>
            </p:nvCxnSpPr>
            <p:spPr>
              <a:xfrm>
                <a:off x="4486787" y="2809392"/>
                <a:ext cx="0" cy="125767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>
                <a:extLst>
                  <a:ext uri="{FF2B5EF4-FFF2-40B4-BE49-F238E27FC236}">
                    <a16:creationId xmlns:a16="http://schemas.microsoft.com/office/drawing/2014/main" id="{36D6A317-98C7-4698-A4F6-D3A727502907}"/>
                  </a:ext>
                </a:extLst>
              </p:cNvPr>
              <p:cNvCxnSpPr/>
              <p:nvPr/>
            </p:nvCxnSpPr>
            <p:spPr>
              <a:xfrm>
                <a:off x="4540866" y="2809391"/>
                <a:ext cx="0" cy="125767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Connector 135">
                <a:extLst>
                  <a:ext uri="{FF2B5EF4-FFF2-40B4-BE49-F238E27FC236}">
                    <a16:creationId xmlns:a16="http://schemas.microsoft.com/office/drawing/2014/main" id="{2A3F1334-E262-4C6B-B72C-C011D5074F8F}"/>
                  </a:ext>
                </a:extLst>
              </p:cNvPr>
              <p:cNvCxnSpPr/>
              <p:nvPr/>
            </p:nvCxnSpPr>
            <p:spPr>
              <a:xfrm>
                <a:off x="4601498" y="2811782"/>
                <a:ext cx="0" cy="125767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0A0CFD9D-98DE-4709-88FB-FEF6EE563EAE}"/>
                  </a:ext>
                </a:extLst>
              </p:cNvPr>
              <p:cNvCxnSpPr/>
              <p:nvPr/>
            </p:nvCxnSpPr>
            <p:spPr>
              <a:xfrm>
                <a:off x="4658855" y="2812287"/>
                <a:ext cx="0" cy="125767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E5C198CB-6684-4D09-9573-E8289D32887D}"/>
                  </a:ext>
                </a:extLst>
              </p:cNvPr>
              <p:cNvCxnSpPr/>
              <p:nvPr/>
            </p:nvCxnSpPr>
            <p:spPr>
              <a:xfrm>
                <a:off x="4726041" y="2812287"/>
                <a:ext cx="0" cy="125767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94CF7DF0-8DF2-49D3-9D60-3B254FDC8E6B}"/>
                  </a:ext>
                </a:extLst>
              </p:cNvPr>
              <p:cNvCxnSpPr/>
              <p:nvPr/>
            </p:nvCxnSpPr>
            <p:spPr>
              <a:xfrm>
                <a:off x="4786672" y="2812287"/>
                <a:ext cx="0" cy="125767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FBB22B0C-998B-4DE8-9914-2A3CFB5B2496}"/>
                  </a:ext>
                </a:extLst>
              </p:cNvPr>
              <p:cNvCxnSpPr/>
              <p:nvPr/>
            </p:nvCxnSpPr>
            <p:spPr>
              <a:xfrm>
                <a:off x="4847303" y="2812287"/>
                <a:ext cx="0" cy="125767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C4A43E7E-8AD9-48B4-9FA6-CB65E435E143}"/>
                </a:ext>
              </a:extLst>
            </p:cNvPr>
            <p:cNvGrpSpPr/>
            <p:nvPr/>
          </p:nvGrpSpPr>
          <p:grpSpPr>
            <a:xfrm rot="16200000">
              <a:off x="7498180" y="1880600"/>
              <a:ext cx="416650" cy="128663"/>
              <a:chOff x="4430653" y="2809391"/>
              <a:chExt cx="462884" cy="128663"/>
            </a:xfrm>
          </p:grpSpPr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CC68416E-A62C-42EC-B6DA-495CCD43949A}"/>
                  </a:ext>
                </a:extLst>
              </p:cNvPr>
              <p:cNvSpPr/>
              <p:nvPr/>
            </p:nvSpPr>
            <p:spPr>
              <a:xfrm>
                <a:off x="4430653" y="2809392"/>
                <a:ext cx="462884" cy="128157"/>
              </a:xfrm>
              <a:prstGeom prst="rect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26" name="Straight Connector 125">
                <a:extLst>
                  <a:ext uri="{FF2B5EF4-FFF2-40B4-BE49-F238E27FC236}">
                    <a16:creationId xmlns:a16="http://schemas.microsoft.com/office/drawing/2014/main" id="{BC1F7965-8483-45C1-845B-42730A24ADAE}"/>
                  </a:ext>
                </a:extLst>
              </p:cNvPr>
              <p:cNvCxnSpPr/>
              <p:nvPr/>
            </p:nvCxnSpPr>
            <p:spPr>
              <a:xfrm>
                <a:off x="4486787" y="2809392"/>
                <a:ext cx="0" cy="125767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>
                <a:extLst>
                  <a:ext uri="{FF2B5EF4-FFF2-40B4-BE49-F238E27FC236}">
                    <a16:creationId xmlns:a16="http://schemas.microsoft.com/office/drawing/2014/main" id="{A594E705-660C-432D-BC3D-61793FFF16B7}"/>
                  </a:ext>
                </a:extLst>
              </p:cNvPr>
              <p:cNvCxnSpPr/>
              <p:nvPr/>
            </p:nvCxnSpPr>
            <p:spPr>
              <a:xfrm>
                <a:off x="4540866" y="2809391"/>
                <a:ext cx="0" cy="125767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Straight Connector 127">
                <a:extLst>
                  <a:ext uri="{FF2B5EF4-FFF2-40B4-BE49-F238E27FC236}">
                    <a16:creationId xmlns:a16="http://schemas.microsoft.com/office/drawing/2014/main" id="{08E48E30-E37B-4852-AB84-BD061B970634}"/>
                  </a:ext>
                </a:extLst>
              </p:cNvPr>
              <p:cNvCxnSpPr/>
              <p:nvPr/>
            </p:nvCxnSpPr>
            <p:spPr>
              <a:xfrm>
                <a:off x="4601498" y="2811782"/>
                <a:ext cx="0" cy="125767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Connector 128">
                <a:extLst>
                  <a:ext uri="{FF2B5EF4-FFF2-40B4-BE49-F238E27FC236}">
                    <a16:creationId xmlns:a16="http://schemas.microsoft.com/office/drawing/2014/main" id="{63F46931-3049-4F1A-BE65-001B92D333F2}"/>
                  </a:ext>
                </a:extLst>
              </p:cNvPr>
              <p:cNvCxnSpPr/>
              <p:nvPr/>
            </p:nvCxnSpPr>
            <p:spPr>
              <a:xfrm>
                <a:off x="4658855" y="2812287"/>
                <a:ext cx="0" cy="125767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Connector 129">
                <a:extLst>
                  <a:ext uri="{FF2B5EF4-FFF2-40B4-BE49-F238E27FC236}">
                    <a16:creationId xmlns:a16="http://schemas.microsoft.com/office/drawing/2014/main" id="{AF4433F8-9FF0-407C-8914-EAFAAF9BF768}"/>
                  </a:ext>
                </a:extLst>
              </p:cNvPr>
              <p:cNvCxnSpPr/>
              <p:nvPr/>
            </p:nvCxnSpPr>
            <p:spPr>
              <a:xfrm>
                <a:off x="4726041" y="2812287"/>
                <a:ext cx="0" cy="125767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Connector 130">
                <a:extLst>
                  <a:ext uri="{FF2B5EF4-FFF2-40B4-BE49-F238E27FC236}">
                    <a16:creationId xmlns:a16="http://schemas.microsoft.com/office/drawing/2014/main" id="{6E7F3D04-F4C2-411E-99B6-87F1858046A7}"/>
                  </a:ext>
                </a:extLst>
              </p:cNvPr>
              <p:cNvCxnSpPr/>
              <p:nvPr/>
            </p:nvCxnSpPr>
            <p:spPr>
              <a:xfrm>
                <a:off x="4786672" y="2812287"/>
                <a:ext cx="0" cy="125767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>
                <a:extLst>
                  <a:ext uri="{FF2B5EF4-FFF2-40B4-BE49-F238E27FC236}">
                    <a16:creationId xmlns:a16="http://schemas.microsoft.com/office/drawing/2014/main" id="{099BB2EB-AD51-445A-8B54-0ADBFD01EE3A}"/>
                  </a:ext>
                </a:extLst>
              </p:cNvPr>
              <p:cNvCxnSpPr/>
              <p:nvPr/>
            </p:nvCxnSpPr>
            <p:spPr>
              <a:xfrm>
                <a:off x="4847303" y="2812287"/>
                <a:ext cx="0" cy="125767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9BEF8F10-2CD8-4D39-B263-B8E5C2F01D28}"/>
                </a:ext>
              </a:extLst>
            </p:cNvPr>
            <p:cNvGrpSpPr/>
            <p:nvPr/>
          </p:nvGrpSpPr>
          <p:grpSpPr>
            <a:xfrm rot="10800000">
              <a:off x="8451989" y="2754886"/>
              <a:ext cx="416650" cy="128663"/>
              <a:chOff x="4430653" y="2809391"/>
              <a:chExt cx="462884" cy="128663"/>
            </a:xfrm>
          </p:grpSpPr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7CED4879-AFF3-4831-BFBA-82D2741A96B9}"/>
                  </a:ext>
                </a:extLst>
              </p:cNvPr>
              <p:cNvSpPr/>
              <p:nvPr/>
            </p:nvSpPr>
            <p:spPr>
              <a:xfrm>
                <a:off x="4430653" y="2809392"/>
                <a:ext cx="462884" cy="128157"/>
              </a:xfrm>
              <a:prstGeom prst="rect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8" name="Straight Connector 117">
                <a:extLst>
                  <a:ext uri="{FF2B5EF4-FFF2-40B4-BE49-F238E27FC236}">
                    <a16:creationId xmlns:a16="http://schemas.microsoft.com/office/drawing/2014/main" id="{7AC9F75B-9EE2-4572-8545-F65F245B9962}"/>
                  </a:ext>
                </a:extLst>
              </p:cNvPr>
              <p:cNvCxnSpPr/>
              <p:nvPr/>
            </p:nvCxnSpPr>
            <p:spPr>
              <a:xfrm>
                <a:off x="4486787" y="2809392"/>
                <a:ext cx="0" cy="125767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>
                <a:extLst>
                  <a:ext uri="{FF2B5EF4-FFF2-40B4-BE49-F238E27FC236}">
                    <a16:creationId xmlns:a16="http://schemas.microsoft.com/office/drawing/2014/main" id="{3021D2FD-C152-49A8-8476-1C050E2D612D}"/>
                  </a:ext>
                </a:extLst>
              </p:cNvPr>
              <p:cNvCxnSpPr/>
              <p:nvPr/>
            </p:nvCxnSpPr>
            <p:spPr>
              <a:xfrm>
                <a:off x="4540866" y="2809391"/>
                <a:ext cx="0" cy="125767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>
                <a:extLst>
                  <a:ext uri="{FF2B5EF4-FFF2-40B4-BE49-F238E27FC236}">
                    <a16:creationId xmlns:a16="http://schemas.microsoft.com/office/drawing/2014/main" id="{4CFDC4CC-DF3F-4514-B2FC-4A719B22BDFD}"/>
                  </a:ext>
                </a:extLst>
              </p:cNvPr>
              <p:cNvCxnSpPr/>
              <p:nvPr/>
            </p:nvCxnSpPr>
            <p:spPr>
              <a:xfrm>
                <a:off x="4601498" y="2811782"/>
                <a:ext cx="0" cy="125767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>
                <a:extLst>
                  <a:ext uri="{FF2B5EF4-FFF2-40B4-BE49-F238E27FC236}">
                    <a16:creationId xmlns:a16="http://schemas.microsoft.com/office/drawing/2014/main" id="{91B3A184-0DCC-4C3B-82C9-CCCFB7103C1D}"/>
                  </a:ext>
                </a:extLst>
              </p:cNvPr>
              <p:cNvCxnSpPr/>
              <p:nvPr/>
            </p:nvCxnSpPr>
            <p:spPr>
              <a:xfrm>
                <a:off x="4658855" y="2812287"/>
                <a:ext cx="0" cy="125767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4052DE01-41DD-4565-9A76-16BE6AE47508}"/>
                  </a:ext>
                </a:extLst>
              </p:cNvPr>
              <p:cNvCxnSpPr/>
              <p:nvPr/>
            </p:nvCxnSpPr>
            <p:spPr>
              <a:xfrm>
                <a:off x="4726041" y="2812287"/>
                <a:ext cx="0" cy="125767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>
                <a:extLst>
                  <a:ext uri="{FF2B5EF4-FFF2-40B4-BE49-F238E27FC236}">
                    <a16:creationId xmlns:a16="http://schemas.microsoft.com/office/drawing/2014/main" id="{B01A92B6-FDB4-439B-9305-9AAA535B90E8}"/>
                  </a:ext>
                </a:extLst>
              </p:cNvPr>
              <p:cNvCxnSpPr/>
              <p:nvPr/>
            </p:nvCxnSpPr>
            <p:spPr>
              <a:xfrm>
                <a:off x="4786672" y="2812287"/>
                <a:ext cx="0" cy="125767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>
                <a:extLst>
                  <a:ext uri="{FF2B5EF4-FFF2-40B4-BE49-F238E27FC236}">
                    <a16:creationId xmlns:a16="http://schemas.microsoft.com/office/drawing/2014/main" id="{CAEC4BAA-0435-4375-98AB-34247D22E40D}"/>
                  </a:ext>
                </a:extLst>
              </p:cNvPr>
              <p:cNvCxnSpPr/>
              <p:nvPr/>
            </p:nvCxnSpPr>
            <p:spPr>
              <a:xfrm>
                <a:off x="4847303" y="2812287"/>
                <a:ext cx="0" cy="125767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0378D7A0-3EF8-476E-8A0C-BED27ACBB494}"/>
                </a:ext>
              </a:extLst>
            </p:cNvPr>
            <p:cNvGrpSpPr/>
            <p:nvPr/>
          </p:nvGrpSpPr>
          <p:grpSpPr>
            <a:xfrm>
              <a:off x="8452839" y="2912881"/>
              <a:ext cx="416650" cy="128663"/>
              <a:chOff x="4430653" y="2809391"/>
              <a:chExt cx="462884" cy="128663"/>
            </a:xfrm>
          </p:grpSpPr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623E2F66-2DB3-461E-A6BC-A81B8908E438}"/>
                  </a:ext>
                </a:extLst>
              </p:cNvPr>
              <p:cNvSpPr/>
              <p:nvPr/>
            </p:nvSpPr>
            <p:spPr>
              <a:xfrm>
                <a:off x="4430653" y="2809392"/>
                <a:ext cx="462884" cy="128157"/>
              </a:xfrm>
              <a:prstGeom prst="rect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A7D931EC-46BC-4FEA-8957-DEA4AC4B5DC2}"/>
                  </a:ext>
                </a:extLst>
              </p:cNvPr>
              <p:cNvCxnSpPr/>
              <p:nvPr/>
            </p:nvCxnSpPr>
            <p:spPr>
              <a:xfrm>
                <a:off x="4486787" y="2809392"/>
                <a:ext cx="0" cy="125767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FE91DD8C-5AC4-4A91-B29D-5B08693E770C}"/>
                  </a:ext>
                </a:extLst>
              </p:cNvPr>
              <p:cNvCxnSpPr/>
              <p:nvPr/>
            </p:nvCxnSpPr>
            <p:spPr>
              <a:xfrm>
                <a:off x="4540866" y="2809391"/>
                <a:ext cx="0" cy="125767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>
                <a:extLst>
                  <a:ext uri="{FF2B5EF4-FFF2-40B4-BE49-F238E27FC236}">
                    <a16:creationId xmlns:a16="http://schemas.microsoft.com/office/drawing/2014/main" id="{D8071781-F921-4E7B-9DCC-E8DE3B19666C}"/>
                  </a:ext>
                </a:extLst>
              </p:cNvPr>
              <p:cNvCxnSpPr/>
              <p:nvPr/>
            </p:nvCxnSpPr>
            <p:spPr>
              <a:xfrm>
                <a:off x="4601498" y="2811782"/>
                <a:ext cx="0" cy="125767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>
                <a:extLst>
                  <a:ext uri="{FF2B5EF4-FFF2-40B4-BE49-F238E27FC236}">
                    <a16:creationId xmlns:a16="http://schemas.microsoft.com/office/drawing/2014/main" id="{AAAE6691-6719-4450-A586-6985596907DD}"/>
                  </a:ext>
                </a:extLst>
              </p:cNvPr>
              <p:cNvCxnSpPr/>
              <p:nvPr/>
            </p:nvCxnSpPr>
            <p:spPr>
              <a:xfrm>
                <a:off x="4658855" y="2812287"/>
                <a:ext cx="0" cy="125767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60CA3E61-F490-43F9-A06E-0F7B03F155A5}"/>
                  </a:ext>
                </a:extLst>
              </p:cNvPr>
              <p:cNvCxnSpPr/>
              <p:nvPr/>
            </p:nvCxnSpPr>
            <p:spPr>
              <a:xfrm>
                <a:off x="4726041" y="2812287"/>
                <a:ext cx="0" cy="125767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>
                <a:extLst>
                  <a:ext uri="{FF2B5EF4-FFF2-40B4-BE49-F238E27FC236}">
                    <a16:creationId xmlns:a16="http://schemas.microsoft.com/office/drawing/2014/main" id="{94CCADA2-6E5E-4749-9AC9-0FDC66B20473}"/>
                  </a:ext>
                </a:extLst>
              </p:cNvPr>
              <p:cNvCxnSpPr/>
              <p:nvPr/>
            </p:nvCxnSpPr>
            <p:spPr>
              <a:xfrm>
                <a:off x="4786672" y="2812287"/>
                <a:ext cx="0" cy="125767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>
                <a:extLst>
                  <a:ext uri="{FF2B5EF4-FFF2-40B4-BE49-F238E27FC236}">
                    <a16:creationId xmlns:a16="http://schemas.microsoft.com/office/drawing/2014/main" id="{D5E9423D-7E09-4A86-9895-A9B6DD81E10E}"/>
                  </a:ext>
                </a:extLst>
              </p:cNvPr>
              <p:cNvCxnSpPr/>
              <p:nvPr/>
            </p:nvCxnSpPr>
            <p:spPr>
              <a:xfrm>
                <a:off x="4847303" y="2812287"/>
                <a:ext cx="0" cy="125767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5B2EDB6F-FE78-4459-B0B5-F06934F61BF6}"/>
                </a:ext>
              </a:extLst>
            </p:cNvPr>
            <p:cNvGrpSpPr/>
            <p:nvPr/>
          </p:nvGrpSpPr>
          <p:grpSpPr>
            <a:xfrm>
              <a:off x="8452478" y="3067209"/>
              <a:ext cx="416650" cy="128663"/>
              <a:chOff x="4430653" y="2809391"/>
              <a:chExt cx="462884" cy="128663"/>
            </a:xfrm>
          </p:grpSpPr>
          <p:sp>
            <p:nvSpPr>
              <p:cNvPr id="101" name="Rectangle 100">
                <a:extLst>
                  <a:ext uri="{FF2B5EF4-FFF2-40B4-BE49-F238E27FC236}">
                    <a16:creationId xmlns:a16="http://schemas.microsoft.com/office/drawing/2014/main" id="{EE4D6D96-C2A8-4283-AD98-61C4A05F9D51}"/>
                  </a:ext>
                </a:extLst>
              </p:cNvPr>
              <p:cNvSpPr/>
              <p:nvPr/>
            </p:nvSpPr>
            <p:spPr>
              <a:xfrm>
                <a:off x="4430653" y="2809392"/>
                <a:ext cx="462884" cy="128157"/>
              </a:xfrm>
              <a:prstGeom prst="rect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2" name="Straight Connector 101">
                <a:extLst>
                  <a:ext uri="{FF2B5EF4-FFF2-40B4-BE49-F238E27FC236}">
                    <a16:creationId xmlns:a16="http://schemas.microsoft.com/office/drawing/2014/main" id="{23553115-0E8A-445A-99E6-6718828C229B}"/>
                  </a:ext>
                </a:extLst>
              </p:cNvPr>
              <p:cNvCxnSpPr/>
              <p:nvPr/>
            </p:nvCxnSpPr>
            <p:spPr>
              <a:xfrm>
                <a:off x="4486787" y="2809392"/>
                <a:ext cx="0" cy="125767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3F9A7B4A-6A0F-46E2-BA3C-4BA9195E4DB7}"/>
                  </a:ext>
                </a:extLst>
              </p:cNvPr>
              <p:cNvCxnSpPr/>
              <p:nvPr/>
            </p:nvCxnSpPr>
            <p:spPr>
              <a:xfrm>
                <a:off x="4540866" y="2809391"/>
                <a:ext cx="0" cy="125767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1F49F11A-5FC2-4D22-8CF2-F393D0EF22D6}"/>
                  </a:ext>
                </a:extLst>
              </p:cNvPr>
              <p:cNvCxnSpPr/>
              <p:nvPr/>
            </p:nvCxnSpPr>
            <p:spPr>
              <a:xfrm>
                <a:off x="4601498" y="2811782"/>
                <a:ext cx="0" cy="125767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>
                <a:extLst>
                  <a:ext uri="{FF2B5EF4-FFF2-40B4-BE49-F238E27FC236}">
                    <a16:creationId xmlns:a16="http://schemas.microsoft.com/office/drawing/2014/main" id="{7B8748C5-EB13-4436-9E80-28BAF39C1051}"/>
                  </a:ext>
                </a:extLst>
              </p:cNvPr>
              <p:cNvCxnSpPr/>
              <p:nvPr/>
            </p:nvCxnSpPr>
            <p:spPr>
              <a:xfrm>
                <a:off x="4658855" y="2812287"/>
                <a:ext cx="0" cy="125767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Connector 105">
                <a:extLst>
                  <a:ext uri="{FF2B5EF4-FFF2-40B4-BE49-F238E27FC236}">
                    <a16:creationId xmlns:a16="http://schemas.microsoft.com/office/drawing/2014/main" id="{4766B2DC-799C-416E-B3FE-ABC608B0C3D4}"/>
                  </a:ext>
                </a:extLst>
              </p:cNvPr>
              <p:cNvCxnSpPr/>
              <p:nvPr/>
            </p:nvCxnSpPr>
            <p:spPr>
              <a:xfrm>
                <a:off x="4726041" y="2812287"/>
                <a:ext cx="0" cy="125767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>
                <a:extLst>
                  <a:ext uri="{FF2B5EF4-FFF2-40B4-BE49-F238E27FC236}">
                    <a16:creationId xmlns:a16="http://schemas.microsoft.com/office/drawing/2014/main" id="{5AF5D2E9-FA4C-4542-9131-36EF928F9ED8}"/>
                  </a:ext>
                </a:extLst>
              </p:cNvPr>
              <p:cNvCxnSpPr/>
              <p:nvPr/>
            </p:nvCxnSpPr>
            <p:spPr>
              <a:xfrm>
                <a:off x="4786672" y="2812287"/>
                <a:ext cx="0" cy="125767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>
                <a:extLst>
                  <a:ext uri="{FF2B5EF4-FFF2-40B4-BE49-F238E27FC236}">
                    <a16:creationId xmlns:a16="http://schemas.microsoft.com/office/drawing/2014/main" id="{3B1ED915-16B0-4867-842C-B0B6479DFA6B}"/>
                  </a:ext>
                </a:extLst>
              </p:cNvPr>
              <p:cNvCxnSpPr/>
              <p:nvPr/>
            </p:nvCxnSpPr>
            <p:spPr>
              <a:xfrm>
                <a:off x="4847303" y="2812287"/>
                <a:ext cx="0" cy="125767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C8A114C6-45CE-4D2F-9D23-D655681D2EC3}"/>
                </a:ext>
              </a:extLst>
            </p:cNvPr>
            <p:cNvGrpSpPr/>
            <p:nvPr/>
          </p:nvGrpSpPr>
          <p:grpSpPr>
            <a:xfrm>
              <a:off x="8454796" y="3223383"/>
              <a:ext cx="416650" cy="128663"/>
              <a:chOff x="4430653" y="2809391"/>
              <a:chExt cx="462884" cy="128663"/>
            </a:xfrm>
          </p:grpSpPr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5EFB955C-7CD2-4F2A-A24B-5DF9A24EED50}"/>
                  </a:ext>
                </a:extLst>
              </p:cNvPr>
              <p:cNvSpPr/>
              <p:nvPr/>
            </p:nvSpPr>
            <p:spPr>
              <a:xfrm>
                <a:off x="4430653" y="2809392"/>
                <a:ext cx="462884" cy="128157"/>
              </a:xfrm>
              <a:prstGeom prst="rect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B96B2768-101C-462B-B35F-BA784CF311E2}"/>
                  </a:ext>
                </a:extLst>
              </p:cNvPr>
              <p:cNvCxnSpPr/>
              <p:nvPr/>
            </p:nvCxnSpPr>
            <p:spPr>
              <a:xfrm>
                <a:off x="4486787" y="2809392"/>
                <a:ext cx="0" cy="125767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0EB03B71-D6D3-407E-93CB-2E3861B78D45}"/>
                  </a:ext>
                </a:extLst>
              </p:cNvPr>
              <p:cNvCxnSpPr/>
              <p:nvPr/>
            </p:nvCxnSpPr>
            <p:spPr>
              <a:xfrm>
                <a:off x="4540866" y="2809391"/>
                <a:ext cx="0" cy="125767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9150301C-7836-4068-9472-DEE209C3C3DC}"/>
                  </a:ext>
                </a:extLst>
              </p:cNvPr>
              <p:cNvCxnSpPr/>
              <p:nvPr/>
            </p:nvCxnSpPr>
            <p:spPr>
              <a:xfrm>
                <a:off x="4601498" y="2811782"/>
                <a:ext cx="0" cy="125767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96723418-9598-43BC-BBBC-51823886A322}"/>
                  </a:ext>
                </a:extLst>
              </p:cNvPr>
              <p:cNvCxnSpPr/>
              <p:nvPr/>
            </p:nvCxnSpPr>
            <p:spPr>
              <a:xfrm>
                <a:off x="4658855" y="2812287"/>
                <a:ext cx="0" cy="125767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FF2B5EF4-FFF2-40B4-BE49-F238E27FC236}">
                    <a16:creationId xmlns:a16="http://schemas.microsoft.com/office/drawing/2014/main" id="{DE906734-989E-4EA4-9A29-32815076009A}"/>
                  </a:ext>
                </a:extLst>
              </p:cNvPr>
              <p:cNvCxnSpPr/>
              <p:nvPr/>
            </p:nvCxnSpPr>
            <p:spPr>
              <a:xfrm>
                <a:off x="4726041" y="2812287"/>
                <a:ext cx="0" cy="125767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FF2B5EF4-FFF2-40B4-BE49-F238E27FC236}">
                    <a16:creationId xmlns:a16="http://schemas.microsoft.com/office/drawing/2014/main" id="{200D2E71-33B2-4D8F-A440-82181FCEC454}"/>
                  </a:ext>
                </a:extLst>
              </p:cNvPr>
              <p:cNvCxnSpPr/>
              <p:nvPr/>
            </p:nvCxnSpPr>
            <p:spPr>
              <a:xfrm>
                <a:off x="4786672" y="2812287"/>
                <a:ext cx="0" cy="125767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FF2B5EF4-FFF2-40B4-BE49-F238E27FC236}">
                    <a16:creationId xmlns:a16="http://schemas.microsoft.com/office/drawing/2014/main" id="{6584BB38-8DBB-406C-8362-176117EDD578}"/>
                  </a:ext>
                </a:extLst>
              </p:cNvPr>
              <p:cNvCxnSpPr/>
              <p:nvPr/>
            </p:nvCxnSpPr>
            <p:spPr>
              <a:xfrm>
                <a:off x="4847303" y="2812287"/>
                <a:ext cx="0" cy="125767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981566ED-B45B-4C9D-9FEE-86D11C12989B}"/>
                </a:ext>
              </a:extLst>
            </p:cNvPr>
            <p:cNvGrpSpPr/>
            <p:nvPr/>
          </p:nvGrpSpPr>
          <p:grpSpPr>
            <a:xfrm rot="2615290">
              <a:off x="6252299" y="1837459"/>
              <a:ext cx="462884" cy="132390"/>
              <a:chOff x="4181260" y="2831862"/>
              <a:chExt cx="462884" cy="132390"/>
            </a:xfrm>
          </p:grpSpPr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4D04CE44-EECC-46F8-9961-841C852DD3D6}"/>
                  </a:ext>
                </a:extLst>
              </p:cNvPr>
              <p:cNvSpPr/>
              <p:nvPr/>
            </p:nvSpPr>
            <p:spPr>
              <a:xfrm>
                <a:off x="4181260" y="2835502"/>
                <a:ext cx="462884" cy="128157"/>
              </a:xfrm>
              <a:prstGeom prst="rect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96DA1593-10CE-499E-AFC6-A453C3205946}"/>
                  </a:ext>
                </a:extLst>
              </p:cNvPr>
              <p:cNvCxnSpPr/>
              <p:nvPr/>
            </p:nvCxnSpPr>
            <p:spPr>
              <a:xfrm>
                <a:off x="4229383" y="2831863"/>
                <a:ext cx="0" cy="125767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B9B4D865-CA33-4AB4-9B08-6338140EEDBA}"/>
                  </a:ext>
                </a:extLst>
              </p:cNvPr>
              <p:cNvCxnSpPr/>
              <p:nvPr/>
            </p:nvCxnSpPr>
            <p:spPr>
              <a:xfrm>
                <a:off x="4283463" y="2831862"/>
                <a:ext cx="0" cy="125767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5CE830C0-872D-42F0-A3A6-4FCE94287B34}"/>
                  </a:ext>
                </a:extLst>
              </p:cNvPr>
              <p:cNvCxnSpPr/>
              <p:nvPr/>
            </p:nvCxnSpPr>
            <p:spPr>
              <a:xfrm>
                <a:off x="4344095" y="2834253"/>
                <a:ext cx="0" cy="125767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7577FC78-3E6D-42DF-BA34-0373C50CAFE6}"/>
                  </a:ext>
                </a:extLst>
              </p:cNvPr>
              <p:cNvCxnSpPr/>
              <p:nvPr/>
            </p:nvCxnSpPr>
            <p:spPr>
              <a:xfrm>
                <a:off x="4401504" y="2834703"/>
                <a:ext cx="0" cy="125767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E4FC6345-61F2-42CC-8857-26BA9E668817}"/>
                  </a:ext>
                </a:extLst>
              </p:cNvPr>
              <p:cNvCxnSpPr/>
              <p:nvPr/>
            </p:nvCxnSpPr>
            <p:spPr>
              <a:xfrm>
                <a:off x="4469810" y="2836087"/>
                <a:ext cx="0" cy="125767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A56BA274-B6E1-46D9-9BB1-C60DC1BEE354}"/>
                  </a:ext>
                </a:extLst>
              </p:cNvPr>
              <p:cNvCxnSpPr/>
              <p:nvPr/>
            </p:nvCxnSpPr>
            <p:spPr>
              <a:xfrm>
                <a:off x="4531499" y="2837287"/>
                <a:ext cx="0" cy="125767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A6F113F2-B804-4D53-9987-AE2F4E543BE3}"/>
                  </a:ext>
                </a:extLst>
              </p:cNvPr>
              <p:cNvCxnSpPr/>
              <p:nvPr/>
            </p:nvCxnSpPr>
            <p:spPr>
              <a:xfrm>
                <a:off x="4593188" y="2838485"/>
                <a:ext cx="0" cy="125767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5A5AA6D4-0BF5-49BC-971B-56F0B0EDC198}"/>
                </a:ext>
              </a:extLst>
            </p:cNvPr>
            <p:cNvGrpSpPr/>
            <p:nvPr/>
          </p:nvGrpSpPr>
          <p:grpSpPr>
            <a:xfrm rot="2615290">
              <a:off x="6036149" y="2041274"/>
              <a:ext cx="462884" cy="129438"/>
              <a:chOff x="4180953" y="2806088"/>
              <a:chExt cx="462884" cy="129438"/>
            </a:xfrm>
          </p:grpSpPr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86EE0538-FDAE-4796-9A51-630F8E7D4483}"/>
                  </a:ext>
                </a:extLst>
              </p:cNvPr>
              <p:cNvSpPr/>
              <p:nvPr/>
            </p:nvSpPr>
            <p:spPr>
              <a:xfrm>
                <a:off x="4180953" y="2806868"/>
                <a:ext cx="462884" cy="128157"/>
              </a:xfrm>
              <a:prstGeom prst="rect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4BE0FBF1-A053-43DD-9CDF-2280B1833F79}"/>
                  </a:ext>
                </a:extLst>
              </p:cNvPr>
              <p:cNvCxnSpPr/>
              <p:nvPr/>
            </p:nvCxnSpPr>
            <p:spPr>
              <a:xfrm>
                <a:off x="4235874" y="2806809"/>
                <a:ext cx="0" cy="125767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DEF4189E-E1E2-4946-8B56-CE2CD5EE0688}"/>
                  </a:ext>
                </a:extLst>
              </p:cNvPr>
              <p:cNvCxnSpPr/>
              <p:nvPr/>
            </p:nvCxnSpPr>
            <p:spPr>
              <a:xfrm>
                <a:off x="4289952" y="2806810"/>
                <a:ext cx="0" cy="125767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D3F11C58-3261-46E3-B068-7970E40C1333}"/>
                  </a:ext>
                </a:extLst>
              </p:cNvPr>
              <p:cNvCxnSpPr/>
              <p:nvPr/>
            </p:nvCxnSpPr>
            <p:spPr>
              <a:xfrm>
                <a:off x="4350540" y="2809244"/>
                <a:ext cx="0" cy="125767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083CE1A2-313C-4FE6-B6BE-9EE5892F9DDB}"/>
                  </a:ext>
                </a:extLst>
              </p:cNvPr>
              <p:cNvCxnSpPr/>
              <p:nvPr/>
            </p:nvCxnSpPr>
            <p:spPr>
              <a:xfrm>
                <a:off x="4404753" y="2806088"/>
                <a:ext cx="0" cy="125767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5C785F47-55B5-4F51-81FD-0B20D46D1D24}"/>
                  </a:ext>
                </a:extLst>
              </p:cNvPr>
              <p:cNvCxnSpPr/>
              <p:nvPr/>
            </p:nvCxnSpPr>
            <p:spPr>
              <a:xfrm>
                <a:off x="4473001" y="2807419"/>
                <a:ext cx="0" cy="125767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F7BA1707-4BE9-40A5-ADD9-0DF237BAECCB}"/>
                  </a:ext>
                </a:extLst>
              </p:cNvPr>
              <p:cNvCxnSpPr/>
              <p:nvPr/>
            </p:nvCxnSpPr>
            <p:spPr>
              <a:xfrm>
                <a:off x="4535705" y="2809759"/>
                <a:ext cx="0" cy="125767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6CD35436-B29A-499A-8266-FF63D43A7B1F}"/>
                  </a:ext>
                </a:extLst>
              </p:cNvPr>
              <p:cNvCxnSpPr/>
              <p:nvPr/>
            </p:nvCxnSpPr>
            <p:spPr>
              <a:xfrm>
                <a:off x="4593583" y="2806509"/>
                <a:ext cx="0" cy="125767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17AFC72E-6DC5-4A6E-A82A-F93EBD235BCA}"/>
                </a:ext>
              </a:extLst>
            </p:cNvPr>
            <p:cNvGrpSpPr/>
            <p:nvPr/>
          </p:nvGrpSpPr>
          <p:grpSpPr>
            <a:xfrm rot="2615290">
              <a:off x="5919594" y="2158175"/>
              <a:ext cx="462884" cy="132724"/>
              <a:chOff x="4182480" y="2812753"/>
              <a:chExt cx="462884" cy="132724"/>
            </a:xfrm>
          </p:grpSpPr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F60F2151-145B-4B1C-832D-019A4256DBD6}"/>
                  </a:ext>
                </a:extLst>
              </p:cNvPr>
              <p:cNvSpPr/>
              <p:nvPr/>
            </p:nvSpPr>
            <p:spPr>
              <a:xfrm>
                <a:off x="4182480" y="2812753"/>
                <a:ext cx="462884" cy="128157"/>
              </a:xfrm>
              <a:prstGeom prst="rect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AF836FAC-BBE8-4EB2-A8BD-D1CF5C73B104}"/>
                  </a:ext>
                </a:extLst>
              </p:cNvPr>
              <p:cNvCxnSpPr/>
              <p:nvPr/>
            </p:nvCxnSpPr>
            <p:spPr>
              <a:xfrm>
                <a:off x="4238927" y="2816769"/>
                <a:ext cx="0" cy="125767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9D574D00-7C21-4307-B349-EC44381D3DAB}"/>
                  </a:ext>
                </a:extLst>
              </p:cNvPr>
              <p:cNvCxnSpPr/>
              <p:nvPr/>
            </p:nvCxnSpPr>
            <p:spPr>
              <a:xfrm>
                <a:off x="4293014" y="2816756"/>
                <a:ext cx="0" cy="125767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5F40DA94-7586-4A6C-8168-DB83715DEFE0}"/>
                  </a:ext>
                </a:extLst>
              </p:cNvPr>
              <p:cNvCxnSpPr/>
              <p:nvPr/>
            </p:nvCxnSpPr>
            <p:spPr>
              <a:xfrm>
                <a:off x="4353637" y="2819156"/>
                <a:ext cx="0" cy="125767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62093E4E-6785-4C50-98EE-97E32E1FAD9C}"/>
                  </a:ext>
                </a:extLst>
              </p:cNvPr>
              <p:cNvCxnSpPr/>
              <p:nvPr/>
            </p:nvCxnSpPr>
            <p:spPr>
              <a:xfrm>
                <a:off x="4413668" y="2816030"/>
                <a:ext cx="0" cy="125767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004658D2-32EF-440F-9A9D-B7392A99527F}"/>
                  </a:ext>
                </a:extLst>
              </p:cNvPr>
              <p:cNvCxnSpPr/>
              <p:nvPr/>
            </p:nvCxnSpPr>
            <p:spPr>
              <a:xfrm>
                <a:off x="4478184" y="2819658"/>
                <a:ext cx="0" cy="125767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31F716FF-0D1B-471B-8601-438872D5E371}"/>
                  </a:ext>
                </a:extLst>
              </p:cNvPr>
              <p:cNvCxnSpPr/>
              <p:nvPr/>
            </p:nvCxnSpPr>
            <p:spPr>
              <a:xfrm>
                <a:off x="4538768" y="2819710"/>
                <a:ext cx="0" cy="125767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AA7704F4-8634-40A2-A231-0CF39F0D9C02}"/>
                  </a:ext>
                </a:extLst>
              </p:cNvPr>
              <p:cNvCxnSpPr/>
              <p:nvPr/>
            </p:nvCxnSpPr>
            <p:spPr>
              <a:xfrm>
                <a:off x="4595830" y="2815419"/>
                <a:ext cx="0" cy="125767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8" name="Diagonal Stripe 57">
              <a:extLst>
                <a:ext uri="{FF2B5EF4-FFF2-40B4-BE49-F238E27FC236}">
                  <a16:creationId xmlns:a16="http://schemas.microsoft.com/office/drawing/2014/main" id="{5B8F9F1E-78C4-490F-9849-2F4612136489}"/>
                </a:ext>
              </a:extLst>
            </p:cNvPr>
            <p:cNvSpPr/>
            <p:nvPr/>
          </p:nvSpPr>
          <p:spPr>
            <a:xfrm rot="13728709">
              <a:off x="7272980" y="2006117"/>
              <a:ext cx="385096" cy="395560"/>
            </a:xfrm>
            <a:prstGeom prst="diagStripe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9" name="Diagonal Stripe 58">
              <a:extLst>
                <a:ext uri="{FF2B5EF4-FFF2-40B4-BE49-F238E27FC236}">
                  <a16:creationId xmlns:a16="http://schemas.microsoft.com/office/drawing/2014/main" id="{6273BFB3-5B30-42BD-B463-41639333F5B0}"/>
                </a:ext>
              </a:extLst>
            </p:cNvPr>
            <p:cNvSpPr/>
            <p:nvPr/>
          </p:nvSpPr>
          <p:spPr>
            <a:xfrm rot="10610956">
              <a:off x="6361801" y="2079363"/>
              <a:ext cx="385096" cy="395560"/>
            </a:xfrm>
            <a:prstGeom prst="diagStripe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0" name="Diagonal Stripe 59">
              <a:extLst>
                <a:ext uri="{FF2B5EF4-FFF2-40B4-BE49-F238E27FC236}">
                  <a16:creationId xmlns:a16="http://schemas.microsoft.com/office/drawing/2014/main" id="{5334DC77-ADA2-4E07-90F2-5C9150D666FD}"/>
                </a:ext>
              </a:extLst>
            </p:cNvPr>
            <p:cNvSpPr/>
            <p:nvPr/>
          </p:nvSpPr>
          <p:spPr>
            <a:xfrm rot="2790891">
              <a:off x="7271010" y="3702631"/>
              <a:ext cx="385096" cy="395560"/>
            </a:xfrm>
            <a:prstGeom prst="diagStripe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1" name="Diagonal Stripe 60">
              <a:extLst>
                <a:ext uri="{FF2B5EF4-FFF2-40B4-BE49-F238E27FC236}">
                  <a16:creationId xmlns:a16="http://schemas.microsoft.com/office/drawing/2014/main" id="{2F294CF1-6EEC-4671-AC2C-E130CE4FE7F1}"/>
                </a:ext>
              </a:extLst>
            </p:cNvPr>
            <p:cNvSpPr/>
            <p:nvPr/>
          </p:nvSpPr>
          <p:spPr>
            <a:xfrm rot="8102007">
              <a:off x="6284012" y="2850641"/>
              <a:ext cx="385096" cy="395560"/>
            </a:xfrm>
            <a:prstGeom prst="diagStripe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2" name="Diagonal Stripe 61">
              <a:extLst>
                <a:ext uri="{FF2B5EF4-FFF2-40B4-BE49-F238E27FC236}">
                  <a16:creationId xmlns:a16="http://schemas.microsoft.com/office/drawing/2014/main" id="{3C8514B8-5C90-4BD4-954F-20A290D2E842}"/>
                </a:ext>
              </a:extLst>
            </p:cNvPr>
            <p:cNvSpPr/>
            <p:nvPr/>
          </p:nvSpPr>
          <p:spPr>
            <a:xfrm rot="18900000">
              <a:off x="8215332" y="2848725"/>
              <a:ext cx="385096" cy="395560"/>
            </a:xfrm>
            <a:prstGeom prst="diagStripe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396CA90C-952D-47F6-8B91-F7D68F5D4016}"/>
                </a:ext>
              </a:extLst>
            </p:cNvPr>
            <p:cNvGrpSpPr/>
            <p:nvPr/>
          </p:nvGrpSpPr>
          <p:grpSpPr>
            <a:xfrm>
              <a:off x="7288225" y="2787941"/>
              <a:ext cx="363384" cy="492071"/>
              <a:chOff x="4238898" y="2442499"/>
              <a:chExt cx="363384" cy="492071"/>
            </a:xfrm>
          </p:grpSpPr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10858129-6042-4346-92F4-9F3EE8E213C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46044" y="2442499"/>
                <a:ext cx="356238" cy="488699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C34A6767-11D9-4899-8B18-30F3CF78DBC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238898" y="2444056"/>
                <a:ext cx="354438" cy="490514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576FD31A-1259-499C-BD1F-C7FF21D12EB0}"/>
                </a:ext>
              </a:extLst>
            </p:cNvPr>
            <p:cNvSpPr/>
            <p:nvPr/>
          </p:nvSpPr>
          <p:spPr>
            <a:xfrm>
              <a:off x="7985963" y="1863891"/>
              <a:ext cx="747179" cy="315143"/>
            </a:xfrm>
            <a:prstGeom prst="rect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rgbClr val="0033CC"/>
                  </a:solidFill>
                </a:rPr>
                <a:t>Control</a:t>
              </a: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BBBBA88C-97C7-4F2A-AF6B-9C7C1F6F6EF9}"/>
                </a:ext>
              </a:extLst>
            </p:cNvPr>
            <p:cNvSpPr/>
            <p:nvPr/>
          </p:nvSpPr>
          <p:spPr>
            <a:xfrm>
              <a:off x="7201994" y="3134287"/>
              <a:ext cx="534122" cy="276999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200" b="0" cap="none" spc="0" dirty="0" err="1">
                  <a:ln w="0"/>
                  <a:solidFill>
                    <a:srgbClr val="0033CC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Xbar</a:t>
              </a:r>
              <a:endParaRPr lang="en-US" sz="1200" b="0" cap="none" spc="0" dirty="0">
                <a:ln w="0"/>
                <a:solidFill>
                  <a:srgbClr val="0033C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B98AB878-868D-47A0-9206-014A3CBA2D02}"/>
                </a:ext>
              </a:extLst>
            </p:cNvPr>
            <p:cNvSpPr/>
            <p:nvPr/>
          </p:nvSpPr>
          <p:spPr>
            <a:xfrm>
              <a:off x="8106181" y="4073265"/>
              <a:ext cx="714694" cy="32909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600" dirty="0">
                  <a:ln w="0"/>
                  <a:solidFill>
                    <a:srgbClr val="0033CC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Router</a:t>
              </a:r>
              <a:endParaRPr lang="en-US" sz="1600" b="0" cap="none" spc="0" dirty="0">
                <a:ln w="0"/>
                <a:solidFill>
                  <a:srgbClr val="0033C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236" name="Group 235">
            <a:extLst>
              <a:ext uri="{FF2B5EF4-FFF2-40B4-BE49-F238E27FC236}">
                <a16:creationId xmlns:a16="http://schemas.microsoft.com/office/drawing/2014/main" id="{E91C1F81-4903-443C-B0F0-01A745637450}"/>
              </a:ext>
            </a:extLst>
          </p:cNvPr>
          <p:cNvGrpSpPr/>
          <p:nvPr/>
        </p:nvGrpSpPr>
        <p:grpSpPr>
          <a:xfrm rot="20844102">
            <a:off x="4887765" y="1364713"/>
            <a:ext cx="376322" cy="668077"/>
            <a:chOff x="3877235" y="1911284"/>
            <a:chExt cx="376322" cy="668077"/>
          </a:xfrm>
        </p:grpSpPr>
        <p:cxnSp>
          <p:nvCxnSpPr>
            <p:cNvPr id="237" name="Straight Arrow Connector 236">
              <a:extLst>
                <a:ext uri="{FF2B5EF4-FFF2-40B4-BE49-F238E27FC236}">
                  <a16:creationId xmlns:a16="http://schemas.microsoft.com/office/drawing/2014/main" id="{6F489357-933B-46C2-AC13-EAEA333E0B34}"/>
                </a:ext>
              </a:extLst>
            </p:cNvPr>
            <p:cNvCxnSpPr>
              <a:cxnSpLocks/>
            </p:cNvCxnSpPr>
            <p:nvPr/>
          </p:nvCxnSpPr>
          <p:spPr>
            <a:xfrm>
              <a:off x="3877235" y="2017059"/>
              <a:ext cx="319987" cy="562302"/>
            </a:xfrm>
            <a:prstGeom prst="straightConnector1">
              <a:avLst/>
            </a:prstGeom>
            <a:ln w="53975">
              <a:solidFill>
                <a:schemeClr val="accent6">
                  <a:lumMod val="50000"/>
                </a:schemeClr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38" name="Straight Arrow Connector 237">
              <a:extLst>
                <a:ext uri="{FF2B5EF4-FFF2-40B4-BE49-F238E27FC236}">
                  <a16:creationId xmlns:a16="http://schemas.microsoft.com/office/drawing/2014/main" id="{AFEB0ACC-82A9-4BC4-BCA7-A513D57F0D3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947753" y="1911284"/>
              <a:ext cx="305804" cy="517444"/>
            </a:xfrm>
            <a:prstGeom prst="straightConnector1">
              <a:avLst/>
            </a:prstGeom>
            <a:ln w="53975">
              <a:solidFill>
                <a:schemeClr val="accent6">
                  <a:lumMod val="50000"/>
                </a:schemeClr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239" name="Group 238">
            <a:extLst>
              <a:ext uri="{FF2B5EF4-FFF2-40B4-BE49-F238E27FC236}">
                <a16:creationId xmlns:a16="http://schemas.microsoft.com/office/drawing/2014/main" id="{3CACA207-71DF-4888-97D8-781FF7C6B1DE}"/>
              </a:ext>
            </a:extLst>
          </p:cNvPr>
          <p:cNvGrpSpPr/>
          <p:nvPr/>
        </p:nvGrpSpPr>
        <p:grpSpPr>
          <a:xfrm rot="18000000">
            <a:off x="4899450" y="3026223"/>
            <a:ext cx="280452" cy="497881"/>
            <a:chOff x="3877235" y="1911284"/>
            <a:chExt cx="376322" cy="668077"/>
          </a:xfrm>
        </p:grpSpPr>
        <p:cxnSp>
          <p:nvCxnSpPr>
            <p:cNvPr id="240" name="Straight Arrow Connector 239">
              <a:extLst>
                <a:ext uri="{FF2B5EF4-FFF2-40B4-BE49-F238E27FC236}">
                  <a16:creationId xmlns:a16="http://schemas.microsoft.com/office/drawing/2014/main" id="{446E2EB3-82FE-4929-8D6F-5F643748E6F5}"/>
                </a:ext>
              </a:extLst>
            </p:cNvPr>
            <p:cNvCxnSpPr>
              <a:cxnSpLocks/>
            </p:cNvCxnSpPr>
            <p:nvPr/>
          </p:nvCxnSpPr>
          <p:spPr>
            <a:xfrm>
              <a:off x="3877235" y="2017059"/>
              <a:ext cx="319987" cy="562302"/>
            </a:xfrm>
            <a:prstGeom prst="straightConnector1">
              <a:avLst/>
            </a:prstGeom>
            <a:ln w="53975">
              <a:solidFill>
                <a:schemeClr val="accent6">
                  <a:lumMod val="50000"/>
                </a:schemeClr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41" name="Straight Arrow Connector 240">
              <a:extLst>
                <a:ext uri="{FF2B5EF4-FFF2-40B4-BE49-F238E27FC236}">
                  <a16:creationId xmlns:a16="http://schemas.microsoft.com/office/drawing/2014/main" id="{EF5CF3AC-13D1-4330-BCB2-6D84D7F69B5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947753" y="1911284"/>
              <a:ext cx="305804" cy="517444"/>
            </a:xfrm>
            <a:prstGeom prst="straightConnector1">
              <a:avLst/>
            </a:prstGeom>
            <a:ln w="53975">
              <a:solidFill>
                <a:schemeClr val="accent6">
                  <a:lumMod val="50000"/>
                </a:schemeClr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242" name="Group 241">
            <a:extLst>
              <a:ext uri="{FF2B5EF4-FFF2-40B4-BE49-F238E27FC236}">
                <a16:creationId xmlns:a16="http://schemas.microsoft.com/office/drawing/2014/main" id="{204C28FC-AD25-4F46-AB4A-C1A5B80ADFE4}"/>
              </a:ext>
            </a:extLst>
          </p:cNvPr>
          <p:cNvGrpSpPr/>
          <p:nvPr/>
        </p:nvGrpSpPr>
        <p:grpSpPr>
          <a:xfrm rot="1800000">
            <a:off x="6845533" y="1291938"/>
            <a:ext cx="340384" cy="595106"/>
            <a:chOff x="3877235" y="1911284"/>
            <a:chExt cx="376322" cy="668077"/>
          </a:xfrm>
        </p:grpSpPr>
        <p:cxnSp>
          <p:nvCxnSpPr>
            <p:cNvPr id="243" name="Straight Arrow Connector 242">
              <a:extLst>
                <a:ext uri="{FF2B5EF4-FFF2-40B4-BE49-F238E27FC236}">
                  <a16:creationId xmlns:a16="http://schemas.microsoft.com/office/drawing/2014/main" id="{256BE672-489D-4482-BDE7-63D23878CADF}"/>
                </a:ext>
              </a:extLst>
            </p:cNvPr>
            <p:cNvCxnSpPr>
              <a:cxnSpLocks/>
            </p:cNvCxnSpPr>
            <p:nvPr/>
          </p:nvCxnSpPr>
          <p:spPr>
            <a:xfrm>
              <a:off x="3877235" y="2017059"/>
              <a:ext cx="319987" cy="562302"/>
            </a:xfrm>
            <a:prstGeom prst="straightConnector1">
              <a:avLst/>
            </a:prstGeom>
            <a:ln w="53975">
              <a:solidFill>
                <a:schemeClr val="accent6">
                  <a:lumMod val="50000"/>
                </a:schemeClr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44" name="Straight Arrow Connector 243">
              <a:extLst>
                <a:ext uri="{FF2B5EF4-FFF2-40B4-BE49-F238E27FC236}">
                  <a16:creationId xmlns:a16="http://schemas.microsoft.com/office/drawing/2014/main" id="{D106D774-5388-46A4-9753-97C6BF67C52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947753" y="1911284"/>
              <a:ext cx="305804" cy="517444"/>
            </a:xfrm>
            <a:prstGeom prst="straightConnector1">
              <a:avLst/>
            </a:prstGeom>
            <a:ln w="53975">
              <a:solidFill>
                <a:schemeClr val="accent6">
                  <a:lumMod val="50000"/>
                </a:schemeClr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245" name="Group 244">
            <a:extLst>
              <a:ext uri="{FF2B5EF4-FFF2-40B4-BE49-F238E27FC236}">
                <a16:creationId xmlns:a16="http://schemas.microsoft.com/office/drawing/2014/main" id="{46BE208F-0F69-4510-AA10-69A72C0FF231}"/>
              </a:ext>
            </a:extLst>
          </p:cNvPr>
          <p:cNvGrpSpPr/>
          <p:nvPr/>
        </p:nvGrpSpPr>
        <p:grpSpPr>
          <a:xfrm rot="18000000">
            <a:off x="8784396" y="2972073"/>
            <a:ext cx="376322" cy="668077"/>
            <a:chOff x="3877235" y="1911284"/>
            <a:chExt cx="376322" cy="668077"/>
          </a:xfrm>
        </p:grpSpPr>
        <p:cxnSp>
          <p:nvCxnSpPr>
            <p:cNvPr id="246" name="Straight Arrow Connector 245">
              <a:extLst>
                <a:ext uri="{FF2B5EF4-FFF2-40B4-BE49-F238E27FC236}">
                  <a16:creationId xmlns:a16="http://schemas.microsoft.com/office/drawing/2014/main" id="{B38A5827-387C-481A-A922-3E7DF201209D}"/>
                </a:ext>
              </a:extLst>
            </p:cNvPr>
            <p:cNvCxnSpPr>
              <a:cxnSpLocks/>
            </p:cNvCxnSpPr>
            <p:nvPr/>
          </p:nvCxnSpPr>
          <p:spPr>
            <a:xfrm>
              <a:off x="3877235" y="2017059"/>
              <a:ext cx="319987" cy="562302"/>
            </a:xfrm>
            <a:prstGeom prst="straightConnector1">
              <a:avLst/>
            </a:prstGeom>
            <a:ln w="53975">
              <a:solidFill>
                <a:schemeClr val="accent6">
                  <a:lumMod val="50000"/>
                </a:schemeClr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47" name="Straight Arrow Connector 246">
              <a:extLst>
                <a:ext uri="{FF2B5EF4-FFF2-40B4-BE49-F238E27FC236}">
                  <a16:creationId xmlns:a16="http://schemas.microsoft.com/office/drawing/2014/main" id="{3066CBD5-74F4-44FC-86CE-B9ADE67982C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947753" y="1911284"/>
              <a:ext cx="305804" cy="517444"/>
            </a:xfrm>
            <a:prstGeom prst="straightConnector1">
              <a:avLst/>
            </a:prstGeom>
            <a:ln w="53975">
              <a:solidFill>
                <a:schemeClr val="accent6">
                  <a:lumMod val="50000"/>
                </a:schemeClr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248" name="TextBox 247">
            <a:extLst>
              <a:ext uri="{FF2B5EF4-FFF2-40B4-BE49-F238E27FC236}">
                <a16:creationId xmlns:a16="http://schemas.microsoft.com/office/drawing/2014/main" id="{8041002E-1427-46AF-96C8-4F7468290272}"/>
              </a:ext>
            </a:extLst>
          </p:cNvPr>
          <p:cNvSpPr txBox="1"/>
          <p:nvPr/>
        </p:nvSpPr>
        <p:spPr>
          <a:xfrm>
            <a:off x="4658302" y="3453238"/>
            <a:ext cx="7768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u="sng" dirty="0">
                <a:solidFill>
                  <a:srgbClr val="220076"/>
                </a:solidFill>
              </a:rPr>
              <a:t>W</a:t>
            </a:r>
            <a:r>
              <a:rPr lang="en-US" sz="1600" b="1" dirty="0">
                <a:solidFill>
                  <a:srgbClr val="220076"/>
                </a:solidFill>
              </a:rPr>
              <a:t>est</a:t>
            </a:r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id="{54219820-BAF2-433A-BFAC-850EFC3F241D}"/>
              </a:ext>
            </a:extLst>
          </p:cNvPr>
          <p:cNvSpPr txBox="1"/>
          <p:nvPr/>
        </p:nvSpPr>
        <p:spPr>
          <a:xfrm>
            <a:off x="8552416" y="3381045"/>
            <a:ext cx="6785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u="sng" dirty="0">
                <a:solidFill>
                  <a:srgbClr val="220076"/>
                </a:solidFill>
              </a:rPr>
              <a:t>E</a:t>
            </a:r>
            <a:r>
              <a:rPr lang="en-US" sz="1600" b="1" dirty="0">
                <a:solidFill>
                  <a:srgbClr val="220076"/>
                </a:solidFill>
              </a:rPr>
              <a:t>ast</a:t>
            </a:r>
          </a:p>
        </p:txBody>
      </p:sp>
      <p:sp>
        <p:nvSpPr>
          <p:cNvPr id="250" name="TextBox 249">
            <a:extLst>
              <a:ext uri="{FF2B5EF4-FFF2-40B4-BE49-F238E27FC236}">
                <a16:creationId xmlns:a16="http://schemas.microsoft.com/office/drawing/2014/main" id="{5C0301B7-5340-4DEF-8F24-8BCD9F0DAF64}"/>
              </a:ext>
            </a:extLst>
          </p:cNvPr>
          <p:cNvSpPr txBox="1"/>
          <p:nvPr/>
        </p:nvSpPr>
        <p:spPr>
          <a:xfrm>
            <a:off x="7097418" y="4748826"/>
            <a:ext cx="7768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u="sng" dirty="0">
                <a:solidFill>
                  <a:srgbClr val="220076"/>
                </a:solidFill>
              </a:rPr>
              <a:t>S</a:t>
            </a:r>
            <a:r>
              <a:rPr lang="en-US" sz="1600" b="1" dirty="0">
                <a:solidFill>
                  <a:srgbClr val="220076"/>
                </a:solidFill>
              </a:rPr>
              <a:t>outh</a:t>
            </a:r>
          </a:p>
        </p:txBody>
      </p:sp>
      <p:sp>
        <p:nvSpPr>
          <p:cNvPr id="251" name="TextBox 250">
            <a:extLst>
              <a:ext uri="{FF2B5EF4-FFF2-40B4-BE49-F238E27FC236}">
                <a16:creationId xmlns:a16="http://schemas.microsoft.com/office/drawing/2014/main" id="{8CC7CAE9-378A-48B4-828A-CF1AE9EEEBC7}"/>
              </a:ext>
            </a:extLst>
          </p:cNvPr>
          <p:cNvSpPr txBox="1"/>
          <p:nvPr/>
        </p:nvSpPr>
        <p:spPr>
          <a:xfrm>
            <a:off x="7081390" y="1557852"/>
            <a:ext cx="7768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u="sng" dirty="0">
                <a:solidFill>
                  <a:srgbClr val="220076"/>
                </a:solidFill>
              </a:rPr>
              <a:t>N</a:t>
            </a:r>
            <a:r>
              <a:rPr lang="en-US" sz="1600" b="1" dirty="0">
                <a:solidFill>
                  <a:srgbClr val="220076"/>
                </a:solidFill>
              </a:rPr>
              <a:t>orth</a:t>
            </a:r>
          </a:p>
        </p:txBody>
      </p:sp>
      <p:sp>
        <p:nvSpPr>
          <p:cNvPr id="252" name="TextBox 251">
            <a:extLst>
              <a:ext uri="{FF2B5EF4-FFF2-40B4-BE49-F238E27FC236}">
                <a16:creationId xmlns:a16="http://schemas.microsoft.com/office/drawing/2014/main" id="{D849CBE8-66B3-4121-9AA5-C29919324062}"/>
              </a:ext>
            </a:extLst>
          </p:cNvPr>
          <p:cNvSpPr txBox="1"/>
          <p:nvPr/>
        </p:nvSpPr>
        <p:spPr>
          <a:xfrm>
            <a:off x="5230509" y="1481569"/>
            <a:ext cx="7768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u="sng" dirty="0">
                <a:solidFill>
                  <a:srgbClr val="220076"/>
                </a:solidFill>
              </a:rPr>
              <a:t>C</a:t>
            </a:r>
            <a:r>
              <a:rPr lang="en-US" sz="1600" b="1" dirty="0">
                <a:solidFill>
                  <a:srgbClr val="220076"/>
                </a:solidFill>
              </a:rPr>
              <a:t>ore</a:t>
            </a:r>
          </a:p>
        </p:txBody>
      </p:sp>
      <p:sp>
        <p:nvSpPr>
          <p:cNvPr id="253" name="Rectangle 252">
            <a:extLst>
              <a:ext uri="{FF2B5EF4-FFF2-40B4-BE49-F238E27FC236}">
                <a16:creationId xmlns:a16="http://schemas.microsoft.com/office/drawing/2014/main" id="{CBF69D11-0EA8-404D-B87E-36CFE890F565}"/>
              </a:ext>
            </a:extLst>
          </p:cNvPr>
          <p:cNvSpPr/>
          <p:nvPr/>
        </p:nvSpPr>
        <p:spPr>
          <a:xfrm>
            <a:off x="5246369" y="3732545"/>
            <a:ext cx="755335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dirty="0">
                <a:ln w="0"/>
                <a:solidFill>
                  <a:srgbClr val="0033C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Buffers</a:t>
            </a:r>
            <a:endParaRPr lang="en-US" sz="1400" b="0" cap="none" spc="0" dirty="0">
              <a:ln w="0"/>
              <a:solidFill>
                <a:srgbClr val="0033CC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54" name="Oval 253">
            <a:extLst>
              <a:ext uri="{FF2B5EF4-FFF2-40B4-BE49-F238E27FC236}">
                <a16:creationId xmlns:a16="http://schemas.microsoft.com/office/drawing/2014/main" id="{F70C6A52-5E11-4E2B-A47B-6BF3F638C6C2}"/>
              </a:ext>
            </a:extLst>
          </p:cNvPr>
          <p:cNvSpPr/>
          <p:nvPr/>
        </p:nvSpPr>
        <p:spPr>
          <a:xfrm>
            <a:off x="6532850" y="4204134"/>
            <a:ext cx="889461" cy="463627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Oval 254">
            <a:extLst>
              <a:ext uri="{FF2B5EF4-FFF2-40B4-BE49-F238E27FC236}">
                <a16:creationId xmlns:a16="http://schemas.microsoft.com/office/drawing/2014/main" id="{23640288-F73D-494C-9BEC-16C54091E11F}"/>
              </a:ext>
            </a:extLst>
          </p:cNvPr>
          <p:cNvSpPr/>
          <p:nvPr/>
        </p:nvSpPr>
        <p:spPr>
          <a:xfrm>
            <a:off x="6531559" y="1964918"/>
            <a:ext cx="889461" cy="464772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Oval 255">
            <a:extLst>
              <a:ext uri="{FF2B5EF4-FFF2-40B4-BE49-F238E27FC236}">
                <a16:creationId xmlns:a16="http://schemas.microsoft.com/office/drawing/2014/main" id="{1BECB6EA-A7ED-43C7-96DA-81A5022519A4}"/>
              </a:ext>
            </a:extLst>
          </p:cNvPr>
          <p:cNvSpPr/>
          <p:nvPr/>
        </p:nvSpPr>
        <p:spPr>
          <a:xfrm rot="16200000">
            <a:off x="5163985" y="3066429"/>
            <a:ext cx="793172" cy="461053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Oval 256">
            <a:extLst>
              <a:ext uri="{FF2B5EF4-FFF2-40B4-BE49-F238E27FC236}">
                <a16:creationId xmlns:a16="http://schemas.microsoft.com/office/drawing/2014/main" id="{9452A674-542E-4CA4-803F-8233634C2A98}"/>
              </a:ext>
            </a:extLst>
          </p:cNvPr>
          <p:cNvSpPr/>
          <p:nvPr/>
        </p:nvSpPr>
        <p:spPr>
          <a:xfrm rot="16200000">
            <a:off x="7836771" y="3014294"/>
            <a:ext cx="928861" cy="463627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" name="Oval 257">
            <a:extLst>
              <a:ext uri="{FF2B5EF4-FFF2-40B4-BE49-F238E27FC236}">
                <a16:creationId xmlns:a16="http://schemas.microsoft.com/office/drawing/2014/main" id="{721DAD95-EFA7-47F3-958F-E64738919FAE}"/>
              </a:ext>
            </a:extLst>
          </p:cNvPr>
          <p:cNvSpPr/>
          <p:nvPr/>
        </p:nvSpPr>
        <p:spPr>
          <a:xfrm rot="18900000">
            <a:off x="5220501" y="2048639"/>
            <a:ext cx="889461" cy="464772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9" name="Group 258">
            <a:extLst>
              <a:ext uri="{FF2B5EF4-FFF2-40B4-BE49-F238E27FC236}">
                <a16:creationId xmlns:a16="http://schemas.microsoft.com/office/drawing/2014/main" id="{06A595EA-9DC7-47F2-83E3-435B8296F7A0}"/>
              </a:ext>
            </a:extLst>
          </p:cNvPr>
          <p:cNvGrpSpPr/>
          <p:nvPr/>
        </p:nvGrpSpPr>
        <p:grpSpPr>
          <a:xfrm rot="1800000">
            <a:off x="6796981" y="4743891"/>
            <a:ext cx="376322" cy="668077"/>
            <a:chOff x="3877235" y="1911284"/>
            <a:chExt cx="376322" cy="668077"/>
          </a:xfrm>
        </p:grpSpPr>
        <p:cxnSp>
          <p:nvCxnSpPr>
            <p:cNvPr id="260" name="Straight Arrow Connector 259">
              <a:extLst>
                <a:ext uri="{FF2B5EF4-FFF2-40B4-BE49-F238E27FC236}">
                  <a16:creationId xmlns:a16="http://schemas.microsoft.com/office/drawing/2014/main" id="{554FA302-147E-4696-A6A9-4DE514031664}"/>
                </a:ext>
              </a:extLst>
            </p:cNvPr>
            <p:cNvCxnSpPr>
              <a:cxnSpLocks/>
            </p:cNvCxnSpPr>
            <p:nvPr/>
          </p:nvCxnSpPr>
          <p:spPr>
            <a:xfrm>
              <a:off x="3877235" y="2017059"/>
              <a:ext cx="319987" cy="562302"/>
            </a:xfrm>
            <a:prstGeom prst="straightConnector1">
              <a:avLst/>
            </a:prstGeom>
            <a:ln w="53975">
              <a:solidFill>
                <a:schemeClr val="accent6">
                  <a:lumMod val="50000"/>
                </a:schemeClr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61" name="Straight Arrow Connector 260">
              <a:extLst>
                <a:ext uri="{FF2B5EF4-FFF2-40B4-BE49-F238E27FC236}">
                  <a16:creationId xmlns:a16="http://schemas.microsoft.com/office/drawing/2014/main" id="{8AC6A85F-B8EA-4E9D-9044-D0495F47219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947753" y="1911284"/>
              <a:ext cx="305804" cy="517444"/>
            </a:xfrm>
            <a:prstGeom prst="straightConnector1">
              <a:avLst/>
            </a:prstGeom>
            <a:ln w="53975">
              <a:solidFill>
                <a:schemeClr val="accent6">
                  <a:lumMod val="50000"/>
                </a:schemeClr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19B3D53-C0FE-4DED-9F7D-B2BA45F74864}"/>
              </a:ext>
            </a:extLst>
          </p:cNvPr>
          <p:cNvCxnSpPr>
            <a:cxnSpLocks/>
          </p:cNvCxnSpPr>
          <p:nvPr/>
        </p:nvCxnSpPr>
        <p:spPr>
          <a:xfrm flipH="1">
            <a:off x="3198501" y="1883222"/>
            <a:ext cx="2102069" cy="11561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Straight Connector 261">
            <a:extLst>
              <a:ext uri="{FF2B5EF4-FFF2-40B4-BE49-F238E27FC236}">
                <a16:creationId xmlns:a16="http://schemas.microsoft.com/office/drawing/2014/main" id="{9C15BEBB-5A61-46A1-AA08-281BB8ECD123}"/>
              </a:ext>
            </a:extLst>
          </p:cNvPr>
          <p:cNvCxnSpPr>
            <a:cxnSpLocks/>
          </p:cNvCxnSpPr>
          <p:nvPr/>
        </p:nvCxnSpPr>
        <p:spPr>
          <a:xfrm flipH="1" flipV="1">
            <a:off x="3151206" y="3412477"/>
            <a:ext cx="2159874" cy="12454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0" name="Rectangle 279">
            <a:extLst>
              <a:ext uri="{FF2B5EF4-FFF2-40B4-BE49-F238E27FC236}">
                <a16:creationId xmlns:a16="http://schemas.microsoft.com/office/drawing/2014/main" id="{1A5C969D-AF11-4CAD-80B7-AB123171826E}"/>
              </a:ext>
            </a:extLst>
          </p:cNvPr>
          <p:cNvSpPr/>
          <p:nvPr/>
        </p:nvSpPr>
        <p:spPr>
          <a:xfrm>
            <a:off x="5149133" y="5359433"/>
            <a:ext cx="3794950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Router micro-architecture</a:t>
            </a:r>
          </a:p>
        </p:txBody>
      </p:sp>
      <p:sp>
        <p:nvSpPr>
          <p:cNvPr id="281" name="Oval 280">
            <a:extLst>
              <a:ext uri="{FF2B5EF4-FFF2-40B4-BE49-F238E27FC236}">
                <a16:creationId xmlns:a16="http://schemas.microsoft.com/office/drawing/2014/main" id="{88711F7E-A0CB-4EF4-8D8E-F6A213CB7AA5}"/>
              </a:ext>
            </a:extLst>
          </p:cNvPr>
          <p:cNvSpPr/>
          <p:nvPr/>
        </p:nvSpPr>
        <p:spPr>
          <a:xfrm rot="10800000">
            <a:off x="7567310" y="2034706"/>
            <a:ext cx="787128" cy="382792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2" name="Oval 281">
            <a:extLst>
              <a:ext uri="{FF2B5EF4-FFF2-40B4-BE49-F238E27FC236}">
                <a16:creationId xmlns:a16="http://schemas.microsoft.com/office/drawing/2014/main" id="{498E9822-6528-45A6-B829-D3CCB69CC8E6}"/>
              </a:ext>
            </a:extLst>
          </p:cNvPr>
          <p:cNvSpPr/>
          <p:nvPr/>
        </p:nvSpPr>
        <p:spPr>
          <a:xfrm rot="10800000">
            <a:off x="6640198" y="2887398"/>
            <a:ext cx="660137" cy="838200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3" name="Oval 282">
            <a:extLst>
              <a:ext uri="{FF2B5EF4-FFF2-40B4-BE49-F238E27FC236}">
                <a16:creationId xmlns:a16="http://schemas.microsoft.com/office/drawing/2014/main" id="{332A2C4E-40B8-4ECF-9B17-ECE72E47B904}"/>
              </a:ext>
            </a:extLst>
          </p:cNvPr>
          <p:cNvSpPr/>
          <p:nvPr/>
        </p:nvSpPr>
        <p:spPr>
          <a:xfrm rot="5400000">
            <a:off x="8744963" y="2965660"/>
            <a:ext cx="413613" cy="653192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4" name="Oval 283">
            <a:extLst>
              <a:ext uri="{FF2B5EF4-FFF2-40B4-BE49-F238E27FC236}">
                <a16:creationId xmlns:a16="http://schemas.microsoft.com/office/drawing/2014/main" id="{0100AEEA-CC11-4AB4-A4BD-569657326942}"/>
              </a:ext>
            </a:extLst>
          </p:cNvPr>
          <p:cNvSpPr/>
          <p:nvPr/>
        </p:nvSpPr>
        <p:spPr>
          <a:xfrm rot="10800000">
            <a:off x="6821427" y="1264544"/>
            <a:ext cx="413613" cy="653192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5" name="Oval 284">
            <a:extLst>
              <a:ext uri="{FF2B5EF4-FFF2-40B4-BE49-F238E27FC236}">
                <a16:creationId xmlns:a16="http://schemas.microsoft.com/office/drawing/2014/main" id="{2866F80F-4AF7-4632-80D7-B704AFA34FE8}"/>
              </a:ext>
            </a:extLst>
          </p:cNvPr>
          <p:cNvSpPr/>
          <p:nvPr/>
        </p:nvSpPr>
        <p:spPr>
          <a:xfrm rot="10800000">
            <a:off x="6776119" y="4728556"/>
            <a:ext cx="413613" cy="653192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6" name="Oval 285">
            <a:extLst>
              <a:ext uri="{FF2B5EF4-FFF2-40B4-BE49-F238E27FC236}">
                <a16:creationId xmlns:a16="http://schemas.microsoft.com/office/drawing/2014/main" id="{AD3B6731-4E07-4C60-BD3D-B40C1FF68A5F}"/>
              </a:ext>
            </a:extLst>
          </p:cNvPr>
          <p:cNvSpPr/>
          <p:nvPr/>
        </p:nvSpPr>
        <p:spPr>
          <a:xfrm rot="16026391">
            <a:off x="4815682" y="2952481"/>
            <a:ext cx="387224" cy="653192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7" name="Oval 286">
            <a:extLst>
              <a:ext uri="{FF2B5EF4-FFF2-40B4-BE49-F238E27FC236}">
                <a16:creationId xmlns:a16="http://schemas.microsoft.com/office/drawing/2014/main" id="{EEB76D91-8549-47E1-AC28-F3A2769AF416}"/>
              </a:ext>
            </a:extLst>
          </p:cNvPr>
          <p:cNvSpPr/>
          <p:nvPr/>
        </p:nvSpPr>
        <p:spPr>
          <a:xfrm rot="18929530">
            <a:off x="4841891" y="1304106"/>
            <a:ext cx="475530" cy="800005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4" name="Picture 263">
            <a:extLst>
              <a:ext uri="{FF2B5EF4-FFF2-40B4-BE49-F238E27FC236}">
                <a16:creationId xmlns:a16="http://schemas.microsoft.com/office/drawing/2014/main" id="{E58F636E-EF42-C94D-AED8-224CFD0E28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097" t="5750" r="75682" b="36018"/>
          <a:stretch/>
        </p:blipFill>
        <p:spPr>
          <a:xfrm>
            <a:off x="2457363" y="1682351"/>
            <a:ext cx="1623340" cy="349329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78CBA4F-B91F-544C-B303-44C0FFA9D650}"/>
              </a:ext>
            </a:extLst>
          </p:cNvPr>
          <p:cNvSpPr/>
          <p:nvPr/>
        </p:nvSpPr>
        <p:spPr>
          <a:xfrm>
            <a:off x="4087410" y="2336185"/>
            <a:ext cx="491708" cy="20045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5" name="Footer Placeholder 3">
            <a:extLst>
              <a:ext uri="{FF2B5EF4-FFF2-40B4-BE49-F238E27FC236}">
                <a16:creationId xmlns:a16="http://schemas.microsoft.com/office/drawing/2014/main" id="{1D484008-B062-2844-9701-81613E2DFE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8866" y="6401580"/>
            <a:ext cx="1483319" cy="365125"/>
          </a:xfrm>
        </p:spPr>
        <p:txBody>
          <a:bodyPr/>
          <a:lstStyle/>
          <a:p>
            <a:r>
              <a:rPr lang="en-US" dirty="0"/>
              <a:t>BINDU| NOCS 2019</a:t>
            </a:r>
          </a:p>
        </p:txBody>
      </p:sp>
    </p:spTree>
    <p:extLst>
      <p:ext uri="{BB962C8B-B14F-4D97-AF65-F5344CB8AC3E}">
        <p14:creationId xmlns:p14="http://schemas.microsoft.com/office/powerpoint/2010/main" val="3038720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5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5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5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6" dur="5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8" grpId="0"/>
      <p:bldP spid="249" grpId="0"/>
      <p:bldP spid="250" grpId="0"/>
      <p:bldP spid="251" grpId="0"/>
      <p:bldP spid="252" grpId="0"/>
      <p:bldP spid="253" grpId="0"/>
      <p:bldP spid="254" grpId="0" animBg="1"/>
      <p:bldP spid="254" grpId="1" animBg="1"/>
      <p:bldP spid="255" grpId="0" animBg="1"/>
      <p:bldP spid="255" grpId="1" animBg="1"/>
      <p:bldP spid="256" grpId="0" animBg="1"/>
      <p:bldP spid="256" grpId="1" animBg="1"/>
      <p:bldP spid="257" grpId="0" animBg="1"/>
      <p:bldP spid="257" grpId="1" animBg="1"/>
      <p:bldP spid="258" grpId="0" animBg="1"/>
      <p:bldP spid="258" grpId="1" animBg="1"/>
      <p:bldP spid="280" grpId="0"/>
      <p:bldP spid="281" grpId="0" animBg="1"/>
      <p:bldP spid="281" grpId="1" animBg="1"/>
      <p:bldP spid="282" grpId="0" animBg="1"/>
      <p:bldP spid="282" grpId="1" animBg="1"/>
      <p:bldP spid="283" grpId="0" animBg="1"/>
      <p:bldP spid="284" grpId="0" animBg="1"/>
      <p:bldP spid="285" grpId="0" animBg="1"/>
      <p:bldP spid="286" grpId="0" animBg="1"/>
      <p:bldP spid="287" grpId="0" animBg="1"/>
      <p:bldP spid="3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431641-5D21-C847-BDAB-90C8869DB7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Sensitivity study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CE88F9-413D-3D4D-BE85-FA60935F16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BINDU| NOCS 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ADA848-9D46-E348-8693-C68FC54AA0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D0697-F66A-EE4C-B4D3-9802540BCCA0}" type="slidenum">
              <a:rPr lang="en-US" smtClean="0"/>
              <a:t>30</a:t>
            </a:fld>
            <a:endParaRPr lang="en-US"/>
          </a:p>
        </p:txBody>
      </p: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EE0F3EA8-7BA9-43C4-8D7C-F757C6B7CEA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14606633"/>
              </p:ext>
            </p:extLst>
          </p:nvPr>
        </p:nvGraphicFramePr>
        <p:xfrm>
          <a:off x="135927" y="1651107"/>
          <a:ext cx="4572000" cy="28535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B740485E-343F-47F0-9AFA-70E8A7F5339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64951118"/>
              </p:ext>
            </p:extLst>
          </p:nvPr>
        </p:nvGraphicFramePr>
        <p:xfrm>
          <a:off x="4782066" y="1622648"/>
          <a:ext cx="4979773" cy="28875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1E41405E-2C92-A54D-A1B5-8DEB7CC5D9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90233" y="3066432"/>
            <a:ext cx="1820530" cy="23894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B2C70B0-C69B-1549-82A9-9A97FF0406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90233" y="3306451"/>
            <a:ext cx="1969386" cy="24617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4095E4A-7E00-1340-91A7-6902BF6BBB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71952" y="1737314"/>
            <a:ext cx="1691993" cy="113724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1C7CD75-6F81-0E48-90BC-E3783C69475E}"/>
              </a:ext>
            </a:extLst>
          </p:cNvPr>
          <p:cNvSpPr/>
          <p:nvPr/>
        </p:nvSpPr>
        <p:spPr>
          <a:xfrm>
            <a:off x="78180" y="977632"/>
            <a:ext cx="10158153" cy="5423947"/>
          </a:xfrm>
          <a:prstGeom prst="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1223CE0-E3D7-6A49-B8D4-426E5014DB48}"/>
              </a:ext>
            </a:extLst>
          </p:cNvPr>
          <p:cNvSpPr/>
          <p:nvPr/>
        </p:nvSpPr>
        <p:spPr>
          <a:xfrm>
            <a:off x="433343" y="5206893"/>
            <a:ext cx="4572000" cy="6159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Saturation throughput decreases with increase in Bindu Movement Period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68E73DC-AB39-5C41-B123-7BEB823B0362}"/>
              </a:ext>
            </a:extLst>
          </p:cNvPr>
          <p:cNvSpPr/>
          <p:nvPr/>
        </p:nvSpPr>
        <p:spPr>
          <a:xfrm>
            <a:off x="5189839" y="5206893"/>
            <a:ext cx="4572000" cy="6159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BINDU has lower link traversal overhead</a:t>
            </a:r>
          </a:p>
        </p:txBody>
      </p:sp>
    </p:spTree>
    <p:extLst>
      <p:ext uri="{BB962C8B-B14F-4D97-AF65-F5344CB8AC3E}">
        <p14:creationId xmlns:p14="http://schemas.microsoft.com/office/powerpoint/2010/main" val="189323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>
        <p:bldAsOne/>
      </p:bldGraphic>
      <p:bldGraphic spid="11" grpId="0">
        <p:bldAsOne/>
      </p:bldGraphic>
      <p:bldP spid="12" grpId="0" animBg="1"/>
      <p:bldP spid="16" grpId="0" animBg="1"/>
      <p:bldP spid="17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08A51B-5D02-4F09-9022-FC934DEE5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56EF8C-491A-4771-9FFC-1EB84925B3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>
                <a:solidFill>
                  <a:schemeClr val="tx1"/>
                </a:solidFill>
              </a:rPr>
              <a:t>Background: Deadlocks</a:t>
            </a:r>
          </a:p>
          <a:p>
            <a:r>
              <a:rPr lang="en-US" dirty="0">
                <a:solidFill>
                  <a:schemeClr val="tx1"/>
                </a:solidFill>
              </a:rPr>
              <a:t>Current Solutions</a:t>
            </a:r>
          </a:p>
          <a:p>
            <a:r>
              <a:rPr lang="en-US" dirty="0">
                <a:solidFill>
                  <a:schemeClr val="tx1"/>
                </a:solidFill>
              </a:rPr>
              <a:t>BINDU</a:t>
            </a:r>
          </a:p>
          <a:p>
            <a:pPr lvl="1"/>
            <a:r>
              <a:rPr lang="en-US" sz="3100" dirty="0">
                <a:solidFill>
                  <a:schemeClr val="tx1"/>
                </a:solidFill>
              </a:rPr>
              <a:t>Conce</a:t>
            </a:r>
            <a:r>
              <a:rPr lang="en-US" sz="3200" dirty="0">
                <a:solidFill>
                  <a:schemeClr val="tx1"/>
                </a:solidFill>
              </a:rPr>
              <a:t>pt</a:t>
            </a:r>
          </a:p>
          <a:p>
            <a:pPr lvl="1"/>
            <a:r>
              <a:rPr lang="en-US" sz="3200" dirty="0">
                <a:solidFill>
                  <a:schemeClr val="tx1"/>
                </a:solidFill>
              </a:rPr>
              <a:t>Definition</a:t>
            </a:r>
          </a:p>
          <a:p>
            <a:pPr lvl="1"/>
            <a:r>
              <a:rPr lang="en-US" sz="3200" dirty="0">
                <a:solidFill>
                  <a:schemeClr val="tx1"/>
                </a:solidFill>
              </a:rPr>
              <a:t>Walk-through</a:t>
            </a:r>
          </a:p>
          <a:p>
            <a:pPr lvl="1"/>
            <a:r>
              <a:rPr lang="en-US" sz="3200" dirty="0">
                <a:solidFill>
                  <a:schemeClr val="tx1"/>
                </a:solidFill>
              </a:rPr>
              <a:t>Deadlock freedom proof</a:t>
            </a:r>
          </a:p>
          <a:p>
            <a:pPr lvl="1"/>
            <a:r>
              <a:rPr lang="en-US" sz="3200" dirty="0">
                <a:solidFill>
                  <a:schemeClr val="tx1"/>
                </a:solidFill>
              </a:rPr>
              <a:t>Router </a:t>
            </a:r>
            <a:r>
              <a:rPr lang="en-US" sz="3200" dirty="0" err="1">
                <a:solidFill>
                  <a:schemeClr val="tx1"/>
                </a:solidFill>
              </a:rPr>
              <a:t>microarch</a:t>
            </a:r>
            <a:endParaRPr lang="en-US" sz="3200" dirty="0">
              <a:solidFill>
                <a:schemeClr val="tx1"/>
              </a:solidFill>
            </a:endParaRPr>
          </a:p>
          <a:p>
            <a:pPr lvl="1"/>
            <a:r>
              <a:rPr lang="en-US" sz="3000" dirty="0">
                <a:solidFill>
                  <a:schemeClr val="tx1"/>
                </a:solidFill>
              </a:rPr>
              <a:t>Deep Dive</a:t>
            </a:r>
          </a:p>
          <a:p>
            <a:r>
              <a:rPr lang="en-US" dirty="0">
                <a:solidFill>
                  <a:schemeClr val="tx1"/>
                </a:solidFill>
              </a:rPr>
              <a:t>Evaluations</a:t>
            </a:r>
          </a:p>
          <a:p>
            <a:pPr lvl="1"/>
            <a:r>
              <a:rPr lang="en-US" sz="3000" dirty="0">
                <a:solidFill>
                  <a:schemeClr val="tx1"/>
                </a:solidFill>
              </a:rPr>
              <a:t>Methodology</a:t>
            </a:r>
          </a:p>
          <a:p>
            <a:pPr lvl="1"/>
            <a:r>
              <a:rPr lang="en-US" sz="3200" dirty="0">
                <a:solidFill>
                  <a:schemeClr val="tx1"/>
                </a:solidFill>
              </a:rPr>
              <a:t>Results</a:t>
            </a:r>
          </a:p>
          <a:p>
            <a:r>
              <a:rPr lang="en-US" b="1" dirty="0">
                <a:solidFill>
                  <a:srgbClr val="C00000"/>
                </a:solidFill>
              </a:rPr>
              <a:t>Conclusion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2EF12F-9B2A-41BC-B312-C00C9F686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BINDU| NOCS 2019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7DC578-4547-4010-96EE-2A800A43D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D0697-F66A-EE4C-B4D3-9802540BCCA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6722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C7342-8FF3-6B46-A14C-418F75CE76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7358" y="203985"/>
            <a:ext cx="8110563" cy="543269"/>
          </a:xfrm>
        </p:spPr>
        <p:txBody>
          <a:bodyPr>
            <a:noAutofit/>
          </a:bodyPr>
          <a:lstStyle/>
          <a:p>
            <a:r>
              <a:rPr lang="en-US" dirty="0"/>
              <a:t>Revisiting Qualitative Comparison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C96691FC-3C18-A749-A278-C5E47DD7097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85309788"/>
              </p:ext>
            </p:extLst>
          </p:nvPr>
        </p:nvGraphicFramePr>
        <p:xfrm>
          <a:off x="500460" y="1473653"/>
          <a:ext cx="9009765" cy="3235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5838">
                  <a:extLst>
                    <a:ext uri="{9D8B030D-6E8A-4147-A177-3AD203B41FA5}">
                      <a16:colId xmlns:a16="http://schemas.microsoft.com/office/drawing/2014/main" val="1871353799"/>
                    </a:ext>
                  </a:extLst>
                </a:gridCol>
                <a:gridCol w="1257417">
                  <a:extLst>
                    <a:ext uri="{9D8B030D-6E8A-4147-A177-3AD203B41FA5}">
                      <a16:colId xmlns:a16="http://schemas.microsoft.com/office/drawing/2014/main" val="237566872"/>
                    </a:ext>
                  </a:extLst>
                </a:gridCol>
                <a:gridCol w="1501628">
                  <a:extLst>
                    <a:ext uri="{9D8B030D-6E8A-4147-A177-3AD203B41FA5}">
                      <a16:colId xmlns:a16="http://schemas.microsoft.com/office/drawing/2014/main" val="4012784762"/>
                    </a:ext>
                  </a:extLst>
                </a:gridCol>
                <a:gridCol w="1501628">
                  <a:extLst>
                    <a:ext uri="{9D8B030D-6E8A-4147-A177-3AD203B41FA5}">
                      <a16:colId xmlns:a16="http://schemas.microsoft.com/office/drawing/2014/main" val="1299573098"/>
                    </a:ext>
                  </a:extLst>
                </a:gridCol>
                <a:gridCol w="1740607">
                  <a:extLst>
                    <a:ext uri="{9D8B030D-6E8A-4147-A177-3AD203B41FA5}">
                      <a16:colId xmlns:a16="http://schemas.microsoft.com/office/drawing/2014/main" val="389462075"/>
                    </a:ext>
                  </a:extLst>
                </a:gridCol>
                <a:gridCol w="1262647">
                  <a:extLst>
                    <a:ext uri="{9D8B030D-6E8A-4147-A177-3AD203B41FA5}">
                      <a16:colId xmlns:a16="http://schemas.microsoft.com/office/drawing/2014/main" val="19936712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Solution Proposed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Full Path Diversity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High Throughput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 Extra VCs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 Deadlock Detection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Topology agnostic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21628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Dally’s Theory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93592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Duato’s</a:t>
                      </a:r>
                      <a:r>
                        <a:rPr lang="en-US" dirty="0"/>
                        <a:t> Theory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5121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Flow Control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62174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Recovery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48686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Deflection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06764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BBR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51858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BINDU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4749833"/>
                  </a:ext>
                </a:extLst>
              </a:tr>
            </a:tbl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0DFE132-6F28-4C4B-B4A1-BF2800BD3E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BINDU| NOCS 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53649D-0900-094E-AB07-98369C2A5C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D0697-F66A-EE4C-B4D3-9802540BCCA0}" type="slidenum">
              <a:rPr lang="en-US" smtClean="0"/>
              <a:t>32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265CDF7-1F27-2943-899B-DCCAD5784F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4351" y="2140365"/>
            <a:ext cx="349169" cy="33426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86FDC83-1F3A-8F41-979B-2B633A425A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6615" y="2119571"/>
            <a:ext cx="349169" cy="33426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7196410-42CB-AF49-A899-B7C44DE085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0254" y="2129110"/>
            <a:ext cx="336757" cy="326233"/>
          </a:xfrm>
          <a:prstGeom prst="rect">
            <a:avLst/>
          </a:prstGeom>
          <a:noFill/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FA805CE-BD21-D24A-B9D0-6C00FD5834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2485" y="2111031"/>
            <a:ext cx="336757" cy="326233"/>
          </a:xfrm>
          <a:prstGeom prst="rect">
            <a:avLst/>
          </a:prstGeom>
          <a:noFill/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4305E8F-B021-0841-A9B4-5020749284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9094" y="2119569"/>
            <a:ext cx="349169" cy="33426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255070F-C1A2-C54A-A81E-AC1F076F8C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7916" y="2522231"/>
            <a:ext cx="336757" cy="326233"/>
          </a:xfrm>
          <a:prstGeom prst="rect">
            <a:avLst/>
          </a:prstGeom>
          <a:noFill/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0EC6B94-230D-494B-9CBE-BBE045C681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2860" y="2496113"/>
            <a:ext cx="349169" cy="33426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E67AEC2-299A-6F4E-B615-E091AAD84A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0568" y="2501071"/>
            <a:ext cx="336757" cy="326233"/>
          </a:xfrm>
          <a:prstGeom prst="rect">
            <a:avLst/>
          </a:prstGeom>
          <a:noFill/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C129B96-97BA-2C43-9C68-E73A1C31CA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9429" y="2501859"/>
            <a:ext cx="349169" cy="33426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978130F-EBA0-E54B-93AB-21E99F6538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0558" y="2857532"/>
            <a:ext cx="336757" cy="326233"/>
          </a:xfrm>
          <a:prstGeom prst="rect">
            <a:avLst/>
          </a:prstGeom>
          <a:noFill/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0A8868E-A6B7-0D46-A1B8-ED32FDF6B5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2448" y="2889316"/>
            <a:ext cx="349169" cy="33426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3CCD7B7-724B-3747-8377-98B952C262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1253" y="2873030"/>
            <a:ext cx="336757" cy="326233"/>
          </a:xfrm>
          <a:prstGeom prst="rect">
            <a:avLst/>
          </a:prstGeom>
          <a:noFill/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B9A67ED-E22C-F74B-9D97-B33741E102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7986" y="2885943"/>
            <a:ext cx="336757" cy="326233"/>
          </a:xfrm>
          <a:prstGeom prst="rect">
            <a:avLst/>
          </a:prstGeom>
          <a:noFill/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9A34C9F-ECAD-5340-8314-B39D958FF3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4927" y="2873818"/>
            <a:ext cx="349169" cy="33426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9C24DE2-DA82-894D-BEAD-0D02B29129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9084" y="3249615"/>
            <a:ext cx="336757" cy="326233"/>
          </a:xfrm>
          <a:prstGeom prst="rect">
            <a:avLst/>
          </a:prstGeom>
          <a:noFill/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FC60EA85-592A-4B48-9CE0-7FFAC68E26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6513" y="3243389"/>
            <a:ext cx="336757" cy="326233"/>
          </a:xfrm>
          <a:prstGeom prst="rect">
            <a:avLst/>
          </a:prstGeom>
          <a:noFill/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2A3B055E-BDA5-3B4A-8646-43BB0510FC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5634" y="3228515"/>
            <a:ext cx="336757" cy="326233"/>
          </a:xfrm>
          <a:prstGeom prst="rect">
            <a:avLst/>
          </a:prstGeom>
          <a:noFill/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DC4A400F-357C-EF4D-B505-28281C5438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2485" y="3245598"/>
            <a:ext cx="349169" cy="334266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534BE609-0CF3-0042-A403-42F09C1B54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4351" y="3614003"/>
            <a:ext cx="349169" cy="334266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2E4B1A37-5B38-1E47-A8C5-CF557CF0FA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2448" y="3263616"/>
            <a:ext cx="349169" cy="334266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69572CC4-9D3C-784B-BB9A-2BF6BF405A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6513" y="3614003"/>
            <a:ext cx="336757" cy="326233"/>
          </a:xfrm>
          <a:prstGeom prst="rect">
            <a:avLst/>
          </a:prstGeom>
          <a:noFill/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5EFE2634-3B09-0742-B19A-E03361C114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0659" y="3620638"/>
            <a:ext cx="336757" cy="326233"/>
          </a:xfrm>
          <a:prstGeom prst="rect">
            <a:avLst/>
          </a:prstGeom>
          <a:noFill/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35294595-AB11-484B-BF3E-70984C8540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98034" y="3615513"/>
            <a:ext cx="336757" cy="326233"/>
          </a:xfrm>
          <a:prstGeom prst="rect">
            <a:avLst/>
          </a:prstGeom>
          <a:noFill/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46443C17-AED2-C342-B1CA-0AAC7D9AF7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4351" y="4009283"/>
            <a:ext cx="336757" cy="326233"/>
          </a:xfrm>
          <a:prstGeom prst="rect">
            <a:avLst/>
          </a:prstGeom>
          <a:noFill/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008F3094-0E52-7747-84F4-031A63CA8B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5272" y="4001118"/>
            <a:ext cx="336757" cy="326233"/>
          </a:xfrm>
          <a:prstGeom prst="rect">
            <a:avLst/>
          </a:prstGeom>
          <a:noFill/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8035341C-F154-4E41-A23F-75B5709E0F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4897" y="3983443"/>
            <a:ext cx="336757" cy="326233"/>
          </a:xfrm>
          <a:prstGeom prst="rect">
            <a:avLst/>
          </a:prstGeom>
          <a:noFill/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F892F2FA-4035-274E-AA86-A2378D012C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07339" y="3963016"/>
            <a:ext cx="336757" cy="326233"/>
          </a:xfrm>
          <a:prstGeom prst="rect">
            <a:avLst/>
          </a:prstGeom>
          <a:noFill/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3F04CF5E-F25A-485F-A76D-393043A6BBE6}"/>
              </a:ext>
            </a:extLst>
          </p:cNvPr>
          <p:cNvSpPr/>
          <p:nvPr/>
        </p:nvSpPr>
        <p:spPr>
          <a:xfrm>
            <a:off x="397499" y="4687879"/>
            <a:ext cx="410400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*in all VCs except escape VC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5A1137BC-7C09-49D0-B931-4D3A13C883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1350" y="2498605"/>
            <a:ext cx="336757" cy="326233"/>
          </a:xfrm>
          <a:prstGeom prst="rect">
            <a:avLst/>
          </a:prstGeom>
          <a:noFill/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46A8FAF0-5EDC-4675-A192-4041ED4C1C61}"/>
              </a:ext>
            </a:extLst>
          </p:cNvPr>
          <p:cNvSpPr/>
          <p:nvPr/>
        </p:nvSpPr>
        <p:spPr>
          <a:xfrm>
            <a:off x="3018555" y="2422884"/>
            <a:ext cx="2696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*</a:t>
            </a:r>
            <a:endParaRPr lang="en-US" dirty="0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39B965AE-C7D0-BC49-89F8-E7AEDB3F3F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4807" y="3990219"/>
            <a:ext cx="349169" cy="334266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8E923767-EA2B-8743-ADAA-D3FF34BAB0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3401" y="4371233"/>
            <a:ext cx="336757" cy="326233"/>
          </a:xfrm>
          <a:prstGeom prst="rect">
            <a:avLst/>
          </a:prstGeom>
          <a:noFill/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E71B461B-840B-2849-AF77-28470ABE2C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4322" y="4372593"/>
            <a:ext cx="336757" cy="326233"/>
          </a:xfrm>
          <a:prstGeom prst="rect">
            <a:avLst/>
          </a:prstGeom>
          <a:noFill/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31C87EB1-CC88-0C4F-B08C-1761880384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3947" y="4383493"/>
            <a:ext cx="336757" cy="326233"/>
          </a:xfrm>
          <a:prstGeom prst="rect">
            <a:avLst/>
          </a:prstGeom>
          <a:noFill/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20EE362A-2CBE-4745-BAFD-1C14A1B8D9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26389" y="4363066"/>
            <a:ext cx="336757" cy="326233"/>
          </a:xfrm>
          <a:prstGeom prst="rect">
            <a:avLst/>
          </a:prstGeom>
          <a:noFill/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5CA517CE-5F4D-E64A-AFA3-75413725CA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1012" y="4358151"/>
            <a:ext cx="336757" cy="326233"/>
          </a:xfrm>
          <a:prstGeom prst="rect">
            <a:avLst/>
          </a:prstGeom>
          <a:noFill/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BA70FA3-082B-174F-ADF0-7B8B1E7D5D91}"/>
              </a:ext>
            </a:extLst>
          </p:cNvPr>
          <p:cNvSpPr/>
          <p:nvPr/>
        </p:nvSpPr>
        <p:spPr>
          <a:xfrm>
            <a:off x="500459" y="4346147"/>
            <a:ext cx="9009765" cy="3598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26EA3D72-3AE4-B645-A906-3526BBE345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7915" y="3646984"/>
            <a:ext cx="336757" cy="326233"/>
          </a:xfrm>
          <a:prstGeom prst="rect">
            <a:avLst/>
          </a:prstGeom>
          <a:noFill/>
        </p:spPr>
      </p:pic>
      <p:sp>
        <p:nvSpPr>
          <p:cNvPr id="7" name="Right Arrow 6">
            <a:extLst>
              <a:ext uri="{FF2B5EF4-FFF2-40B4-BE49-F238E27FC236}">
                <a16:creationId xmlns:a16="http://schemas.microsoft.com/office/drawing/2014/main" id="{27739520-71F2-6F41-AC9D-7AAB1B2EC5D3}"/>
              </a:ext>
            </a:extLst>
          </p:cNvPr>
          <p:cNvSpPr/>
          <p:nvPr/>
        </p:nvSpPr>
        <p:spPr>
          <a:xfrm>
            <a:off x="113240" y="4463214"/>
            <a:ext cx="397469" cy="3097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ight Arrow 50">
            <a:extLst>
              <a:ext uri="{FF2B5EF4-FFF2-40B4-BE49-F238E27FC236}">
                <a16:creationId xmlns:a16="http://schemas.microsoft.com/office/drawing/2014/main" id="{D2A4442F-02FB-0B42-9531-7280CE4E28F4}"/>
              </a:ext>
            </a:extLst>
          </p:cNvPr>
          <p:cNvSpPr/>
          <p:nvPr/>
        </p:nvSpPr>
        <p:spPr>
          <a:xfrm rot="10800000">
            <a:off x="9559928" y="4426674"/>
            <a:ext cx="417819" cy="3097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70825E6-2B66-A04D-A6F3-4089715BB8B3}"/>
              </a:ext>
            </a:extLst>
          </p:cNvPr>
          <p:cNvSpPr/>
          <p:nvPr/>
        </p:nvSpPr>
        <p:spPr>
          <a:xfrm>
            <a:off x="520960" y="4329612"/>
            <a:ext cx="8989263" cy="39233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877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4" grpId="0"/>
      <p:bldP spid="3" grpId="0" animBg="1"/>
      <p:bldP spid="7" grpId="0" animBg="1"/>
      <p:bldP spid="51" grpId="0" animBg="1"/>
      <p:bldP spid="13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BFE11F-C2EC-0242-92C4-303A46DB9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04D0BF-AF55-F745-9537-E6A41B3255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1114425"/>
            <a:ext cx="8797481" cy="5287154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Deadlock is the problem which every network has to deal with</a:t>
            </a:r>
          </a:p>
          <a:p>
            <a:r>
              <a:rPr lang="en-US" dirty="0"/>
              <a:t>Current solutions either add turn restrictions (sacrificing path diversity), or require additional VCs, or require expensive circuitry to detect and recover from deadlocks</a:t>
            </a:r>
          </a:p>
          <a:p>
            <a:r>
              <a:rPr lang="en-US" dirty="0"/>
              <a:t>BINDU provides a novel way of resolving deadlock by providing one guaranteed empty VC in whole network that cycles through the network</a:t>
            </a:r>
          </a:p>
          <a:p>
            <a:r>
              <a:rPr lang="en-US" dirty="0"/>
              <a:t>BINDU provides performance benefits over both deadlock avoidance and deadlock recovery schemes at a low area/power overhead</a:t>
            </a:r>
          </a:p>
          <a:p>
            <a:r>
              <a:rPr lang="en-US" dirty="0"/>
              <a:t>BINDU enjoys full path-diversity, requires no additional VCs and is completely topology agnostic</a:t>
            </a:r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D2817D-2653-E64E-8A88-1964E9418C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BINDU| NOCS 2019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E4DCA48-D0D1-4FF5-9692-B114CCE038D9}"/>
              </a:ext>
            </a:extLst>
          </p:cNvPr>
          <p:cNvSpPr/>
          <p:nvPr/>
        </p:nvSpPr>
        <p:spPr>
          <a:xfrm>
            <a:off x="7148455" y="5649339"/>
            <a:ext cx="380905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Thank you!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E9B4AE9E-1F2B-44C8-B403-FFEE9D093942}"/>
              </a:ext>
            </a:extLst>
          </p:cNvPr>
          <p:cNvSpPr/>
          <p:nvPr/>
        </p:nvSpPr>
        <p:spPr>
          <a:xfrm>
            <a:off x="9506098" y="4584902"/>
            <a:ext cx="1451132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BINDU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2D701E8-46BE-4884-9828-7BF8FFAEC1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D0697-F66A-EE4C-B4D3-9802540BCCA0}" type="slidenum">
              <a:rPr lang="en-US" smtClean="0"/>
              <a:t>33</a:t>
            </a:fld>
            <a:endParaRPr lang="en-US"/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AD574C39-026B-48D5-A968-46AF91913C2A}"/>
              </a:ext>
            </a:extLst>
          </p:cNvPr>
          <p:cNvSpPr txBox="1">
            <a:spLocks/>
          </p:cNvSpPr>
          <p:nvPr/>
        </p:nvSpPr>
        <p:spPr>
          <a:xfrm>
            <a:off x="707009" y="206719"/>
            <a:ext cx="8596668" cy="76371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Questions?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F0945F1-953D-4E66-8816-08EA26C982E0}"/>
              </a:ext>
            </a:extLst>
          </p:cNvPr>
          <p:cNvGrpSpPr/>
          <p:nvPr/>
        </p:nvGrpSpPr>
        <p:grpSpPr>
          <a:xfrm>
            <a:off x="9421209" y="3240488"/>
            <a:ext cx="1702569" cy="1437020"/>
            <a:chOff x="2624755" y="1200673"/>
            <a:chExt cx="4628717" cy="3906778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EDB8A7E9-91C5-4B2B-B3D6-E23078C964DA}"/>
                </a:ext>
              </a:extLst>
            </p:cNvPr>
            <p:cNvGrpSpPr/>
            <p:nvPr/>
          </p:nvGrpSpPr>
          <p:grpSpPr>
            <a:xfrm>
              <a:off x="2624755" y="1200673"/>
              <a:ext cx="4628717" cy="3906778"/>
              <a:chOff x="803991" y="1432138"/>
              <a:chExt cx="5704431" cy="4814713"/>
            </a:xfrm>
          </p:grpSpPr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C546B932-C3A7-4D94-AFA0-AB3BE7A7ABAF}"/>
                  </a:ext>
                </a:extLst>
              </p:cNvPr>
              <p:cNvGrpSpPr/>
              <p:nvPr/>
            </p:nvGrpSpPr>
            <p:grpSpPr>
              <a:xfrm>
                <a:off x="808031" y="1441969"/>
                <a:ext cx="920006" cy="864643"/>
                <a:chOff x="7654967" y="2625306"/>
                <a:chExt cx="1798612" cy="1690377"/>
              </a:xfrm>
            </p:grpSpPr>
            <p:grpSp>
              <p:nvGrpSpPr>
                <p:cNvPr id="263" name="Group 262">
                  <a:extLst>
                    <a:ext uri="{FF2B5EF4-FFF2-40B4-BE49-F238E27FC236}">
                      <a16:creationId xmlns:a16="http://schemas.microsoft.com/office/drawing/2014/main" id="{E4B894B4-DFEE-4A23-9FD5-F39D6933B336}"/>
                    </a:ext>
                  </a:extLst>
                </p:cNvPr>
                <p:cNvGrpSpPr/>
                <p:nvPr/>
              </p:nvGrpSpPr>
              <p:grpSpPr>
                <a:xfrm>
                  <a:off x="7654967" y="2625306"/>
                  <a:ext cx="1798612" cy="1690377"/>
                  <a:chOff x="5275729" y="1913324"/>
                  <a:chExt cx="2404876" cy="2210057"/>
                </a:xfrm>
              </p:grpSpPr>
              <p:sp>
                <p:nvSpPr>
                  <p:cNvPr id="265" name="Rectangle 264">
                    <a:extLst>
                      <a:ext uri="{FF2B5EF4-FFF2-40B4-BE49-F238E27FC236}">
                        <a16:creationId xmlns:a16="http://schemas.microsoft.com/office/drawing/2014/main" id="{9BEFBC0B-6501-4917-87FC-4051CDAB293B}"/>
                      </a:ext>
                    </a:extLst>
                  </p:cNvPr>
                  <p:cNvSpPr/>
                  <p:nvPr/>
                </p:nvSpPr>
                <p:spPr>
                  <a:xfrm>
                    <a:off x="5275729" y="1913324"/>
                    <a:ext cx="2395071" cy="2209944"/>
                  </a:xfrm>
                  <a:prstGeom prst="rect">
                    <a:avLst/>
                  </a:prstGeom>
                  <a:solidFill>
                    <a:srgbClr val="92D050"/>
                  </a:solidFill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66" name="Rectangle 265">
                    <a:extLst>
                      <a:ext uri="{FF2B5EF4-FFF2-40B4-BE49-F238E27FC236}">
                        <a16:creationId xmlns:a16="http://schemas.microsoft.com/office/drawing/2014/main" id="{9DF31EE9-00D0-4D84-A6F8-E240CE74BD56}"/>
                      </a:ext>
                    </a:extLst>
                  </p:cNvPr>
                  <p:cNvSpPr/>
                  <p:nvPr/>
                </p:nvSpPr>
                <p:spPr>
                  <a:xfrm>
                    <a:off x="6169906" y="2727285"/>
                    <a:ext cx="687057" cy="63300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67" name="Rectangle 266">
                    <a:extLst>
                      <a:ext uri="{FF2B5EF4-FFF2-40B4-BE49-F238E27FC236}">
                        <a16:creationId xmlns:a16="http://schemas.microsoft.com/office/drawing/2014/main" id="{8E999233-2D16-4D14-9AC3-C0E905E83B41}"/>
                      </a:ext>
                    </a:extLst>
                  </p:cNvPr>
                  <p:cNvSpPr/>
                  <p:nvPr/>
                </p:nvSpPr>
                <p:spPr>
                  <a:xfrm>
                    <a:off x="5280416" y="2804290"/>
                    <a:ext cx="343627" cy="478996"/>
                  </a:xfrm>
                  <a:prstGeom prst="rect">
                    <a:avLst/>
                  </a:prstGeom>
                </p:spPr>
                <p:style>
                  <a:lnRef idx="1">
                    <a:schemeClr val="accent6"/>
                  </a:lnRef>
                  <a:fillRef idx="3">
                    <a:schemeClr val="accent6"/>
                  </a:fillRef>
                  <a:effectRef idx="2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68" name="Rectangle 267">
                    <a:extLst>
                      <a:ext uri="{FF2B5EF4-FFF2-40B4-BE49-F238E27FC236}">
                        <a16:creationId xmlns:a16="http://schemas.microsoft.com/office/drawing/2014/main" id="{7E2A11EC-9019-4375-88A7-2F7C77DB1782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6341622" y="1853430"/>
                    <a:ext cx="343627" cy="473953"/>
                  </a:xfrm>
                  <a:prstGeom prst="rect">
                    <a:avLst/>
                  </a:prstGeom>
                </p:spPr>
                <p:style>
                  <a:lnRef idx="1">
                    <a:schemeClr val="accent6"/>
                  </a:lnRef>
                  <a:fillRef idx="3">
                    <a:schemeClr val="accent6"/>
                  </a:fillRef>
                  <a:effectRef idx="2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69" name="Rectangle 268">
                    <a:extLst>
                      <a:ext uri="{FF2B5EF4-FFF2-40B4-BE49-F238E27FC236}">
                        <a16:creationId xmlns:a16="http://schemas.microsoft.com/office/drawing/2014/main" id="{95AC2423-F8B3-4E34-86E5-56325D977079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358228" y="3719185"/>
                    <a:ext cx="310414" cy="497977"/>
                  </a:xfrm>
                  <a:prstGeom prst="rect">
                    <a:avLst/>
                  </a:prstGeom>
                </p:spPr>
                <p:style>
                  <a:lnRef idx="1">
                    <a:schemeClr val="accent6"/>
                  </a:lnRef>
                  <a:fillRef idx="3">
                    <a:schemeClr val="accent6"/>
                  </a:fillRef>
                  <a:effectRef idx="2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70" name="Rectangle 269">
                    <a:extLst>
                      <a:ext uri="{FF2B5EF4-FFF2-40B4-BE49-F238E27FC236}">
                        <a16:creationId xmlns:a16="http://schemas.microsoft.com/office/drawing/2014/main" id="{9C38E072-DCD6-48EB-AC7A-A36EA3763BA5}"/>
                      </a:ext>
                    </a:extLst>
                  </p:cNvPr>
                  <p:cNvSpPr/>
                  <p:nvPr/>
                </p:nvSpPr>
                <p:spPr>
                  <a:xfrm>
                    <a:off x="7336978" y="2804291"/>
                    <a:ext cx="343627" cy="478996"/>
                  </a:xfrm>
                  <a:prstGeom prst="rect">
                    <a:avLst/>
                  </a:prstGeom>
                </p:spPr>
                <p:style>
                  <a:lnRef idx="1">
                    <a:schemeClr val="accent6"/>
                  </a:lnRef>
                  <a:fillRef idx="3">
                    <a:schemeClr val="accent6"/>
                  </a:fillRef>
                  <a:effectRef idx="2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271" name="Straight Arrow Connector 270">
                    <a:extLst>
                      <a:ext uri="{FF2B5EF4-FFF2-40B4-BE49-F238E27FC236}">
                        <a16:creationId xmlns:a16="http://schemas.microsoft.com/office/drawing/2014/main" id="{9C4D8030-8792-4492-B239-CFF5B785D934}"/>
                      </a:ext>
                    </a:extLst>
                  </p:cNvPr>
                  <p:cNvCxnSpPr>
                    <a:cxnSpLocks/>
                    <a:stCxn id="267" idx="3"/>
                    <a:endCxn id="266" idx="1"/>
                  </p:cNvCxnSpPr>
                  <p:nvPr/>
                </p:nvCxnSpPr>
                <p:spPr>
                  <a:xfrm>
                    <a:off x="5624043" y="3043788"/>
                    <a:ext cx="545863" cy="1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2" name="Straight Arrow Connector 271">
                    <a:extLst>
                      <a:ext uri="{FF2B5EF4-FFF2-40B4-BE49-F238E27FC236}">
                        <a16:creationId xmlns:a16="http://schemas.microsoft.com/office/drawing/2014/main" id="{3B2D15D5-D634-40E5-B937-C5A52C69270B}"/>
                      </a:ext>
                    </a:extLst>
                  </p:cNvPr>
                  <p:cNvCxnSpPr>
                    <a:cxnSpLocks/>
                    <a:stCxn id="270" idx="1"/>
                    <a:endCxn id="266" idx="3"/>
                  </p:cNvCxnSpPr>
                  <p:nvPr/>
                </p:nvCxnSpPr>
                <p:spPr>
                  <a:xfrm flipH="1">
                    <a:off x="6856963" y="3043789"/>
                    <a:ext cx="480015" cy="0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3" name="Straight Arrow Connector 272">
                    <a:extLst>
                      <a:ext uri="{FF2B5EF4-FFF2-40B4-BE49-F238E27FC236}">
                        <a16:creationId xmlns:a16="http://schemas.microsoft.com/office/drawing/2014/main" id="{BBDCDE8A-5FD7-4F57-9020-E008F9940F4E}"/>
                      </a:ext>
                    </a:extLst>
                  </p:cNvPr>
                  <p:cNvCxnSpPr>
                    <a:cxnSpLocks/>
                    <a:stCxn id="268" idx="1"/>
                    <a:endCxn id="266" idx="0"/>
                  </p:cNvCxnSpPr>
                  <p:nvPr/>
                </p:nvCxnSpPr>
                <p:spPr>
                  <a:xfrm flipH="1">
                    <a:off x="6513435" y="2262220"/>
                    <a:ext cx="2" cy="465065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4" name="Straight Arrow Connector 273">
                    <a:extLst>
                      <a:ext uri="{FF2B5EF4-FFF2-40B4-BE49-F238E27FC236}">
                        <a16:creationId xmlns:a16="http://schemas.microsoft.com/office/drawing/2014/main" id="{3ADA0E1E-871E-484C-8B46-B28236505173}"/>
                      </a:ext>
                    </a:extLst>
                  </p:cNvPr>
                  <p:cNvCxnSpPr>
                    <a:cxnSpLocks/>
                    <a:stCxn id="269" idx="1"/>
                    <a:endCxn id="266" idx="2"/>
                  </p:cNvCxnSpPr>
                  <p:nvPr/>
                </p:nvCxnSpPr>
                <p:spPr>
                  <a:xfrm flipH="1" flipV="1">
                    <a:off x="6513435" y="3360293"/>
                    <a:ext cx="1" cy="452673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pic>
              <p:nvPicPr>
                <p:cNvPr id="264" name="Content Placeholder 58" descr="Close">
                  <a:extLst>
                    <a:ext uri="{FF2B5EF4-FFF2-40B4-BE49-F238E27FC236}">
                      <a16:creationId xmlns:a16="http://schemas.microsoft.com/office/drawing/2014/main" id="{B546D089-CC17-440A-8CE1-B6619E4879B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303545" y="3222854"/>
                  <a:ext cx="562547" cy="562547"/>
                </a:xfrm>
                <a:prstGeom prst="rect">
                  <a:avLst/>
                </a:prstGeom>
              </p:spPr>
            </p:pic>
          </p:grpSp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B25957DE-6232-4FD0-97B7-A646998FE7C3}"/>
                  </a:ext>
                </a:extLst>
              </p:cNvPr>
              <p:cNvGrpSpPr/>
              <p:nvPr/>
            </p:nvGrpSpPr>
            <p:grpSpPr>
              <a:xfrm>
                <a:off x="2411473" y="1441970"/>
                <a:ext cx="920006" cy="864643"/>
                <a:chOff x="7654967" y="2625306"/>
                <a:chExt cx="1798612" cy="1690377"/>
              </a:xfrm>
            </p:grpSpPr>
            <p:grpSp>
              <p:nvGrpSpPr>
                <p:cNvPr id="251" name="Group 250">
                  <a:extLst>
                    <a:ext uri="{FF2B5EF4-FFF2-40B4-BE49-F238E27FC236}">
                      <a16:creationId xmlns:a16="http://schemas.microsoft.com/office/drawing/2014/main" id="{B40132B1-652B-444E-8CD6-321E9DD5E326}"/>
                    </a:ext>
                  </a:extLst>
                </p:cNvPr>
                <p:cNvGrpSpPr/>
                <p:nvPr/>
              </p:nvGrpSpPr>
              <p:grpSpPr>
                <a:xfrm>
                  <a:off x="7654967" y="2625306"/>
                  <a:ext cx="1798612" cy="1690377"/>
                  <a:chOff x="5275729" y="1913324"/>
                  <a:chExt cx="2404876" cy="2210057"/>
                </a:xfrm>
              </p:grpSpPr>
              <p:sp>
                <p:nvSpPr>
                  <p:cNvPr id="253" name="Rectangle 252">
                    <a:extLst>
                      <a:ext uri="{FF2B5EF4-FFF2-40B4-BE49-F238E27FC236}">
                        <a16:creationId xmlns:a16="http://schemas.microsoft.com/office/drawing/2014/main" id="{B11D2E7A-58C8-410A-8F38-6C7F7D99F031}"/>
                      </a:ext>
                    </a:extLst>
                  </p:cNvPr>
                  <p:cNvSpPr/>
                  <p:nvPr/>
                </p:nvSpPr>
                <p:spPr>
                  <a:xfrm>
                    <a:off x="5275729" y="1913324"/>
                    <a:ext cx="2395071" cy="2209944"/>
                  </a:xfrm>
                  <a:prstGeom prst="rect">
                    <a:avLst/>
                  </a:prstGeom>
                  <a:solidFill>
                    <a:srgbClr val="92D050"/>
                  </a:solidFill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54" name="Rectangle 253">
                    <a:extLst>
                      <a:ext uri="{FF2B5EF4-FFF2-40B4-BE49-F238E27FC236}">
                        <a16:creationId xmlns:a16="http://schemas.microsoft.com/office/drawing/2014/main" id="{1BECAF5B-CA33-41D7-8AAB-E91F40B7517E}"/>
                      </a:ext>
                    </a:extLst>
                  </p:cNvPr>
                  <p:cNvSpPr/>
                  <p:nvPr/>
                </p:nvSpPr>
                <p:spPr>
                  <a:xfrm>
                    <a:off x="6169906" y="2727285"/>
                    <a:ext cx="687057" cy="63300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55" name="Rectangle 254">
                    <a:extLst>
                      <a:ext uri="{FF2B5EF4-FFF2-40B4-BE49-F238E27FC236}">
                        <a16:creationId xmlns:a16="http://schemas.microsoft.com/office/drawing/2014/main" id="{14800DA7-B249-45E4-8BC0-8C67F8047AE3}"/>
                      </a:ext>
                    </a:extLst>
                  </p:cNvPr>
                  <p:cNvSpPr/>
                  <p:nvPr/>
                </p:nvSpPr>
                <p:spPr>
                  <a:xfrm>
                    <a:off x="5280416" y="2804290"/>
                    <a:ext cx="343627" cy="478996"/>
                  </a:xfrm>
                  <a:prstGeom prst="rect">
                    <a:avLst/>
                  </a:prstGeom>
                </p:spPr>
                <p:style>
                  <a:lnRef idx="1">
                    <a:schemeClr val="accent6"/>
                  </a:lnRef>
                  <a:fillRef idx="3">
                    <a:schemeClr val="accent6"/>
                  </a:fillRef>
                  <a:effectRef idx="2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56" name="Rectangle 255">
                    <a:extLst>
                      <a:ext uri="{FF2B5EF4-FFF2-40B4-BE49-F238E27FC236}">
                        <a16:creationId xmlns:a16="http://schemas.microsoft.com/office/drawing/2014/main" id="{8E3C8205-92E8-4845-B902-64BEF0DAA2D3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6341622" y="1853430"/>
                    <a:ext cx="343627" cy="473953"/>
                  </a:xfrm>
                  <a:prstGeom prst="rect">
                    <a:avLst/>
                  </a:prstGeom>
                </p:spPr>
                <p:style>
                  <a:lnRef idx="1">
                    <a:schemeClr val="accent6"/>
                  </a:lnRef>
                  <a:fillRef idx="3">
                    <a:schemeClr val="accent6"/>
                  </a:fillRef>
                  <a:effectRef idx="2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57" name="Rectangle 256">
                    <a:extLst>
                      <a:ext uri="{FF2B5EF4-FFF2-40B4-BE49-F238E27FC236}">
                        <a16:creationId xmlns:a16="http://schemas.microsoft.com/office/drawing/2014/main" id="{5A897B46-B916-45D3-A139-E9C68EA55128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358228" y="3719185"/>
                    <a:ext cx="310414" cy="497977"/>
                  </a:xfrm>
                  <a:prstGeom prst="rect">
                    <a:avLst/>
                  </a:prstGeom>
                </p:spPr>
                <p:style>
                  <a:lnRef idx="1">
                    <a:schemeClr val="accent6"/>
                  </a:lnRef>
                  <a:fillRef idx="3">
                    <a:schemeClr val="accent6"/>
                  </a:fillRef>
                  <a:effectRef idx="2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58" name="Rectangle 257">
                    <a:extLst>
                      <a:ext uri="{FF2B5EF4-FFF2-40B4-BE49-F238E27FC236}">
                        <a16:creationId xmlns:a16="http://schemas.microsoft.com/office/drawing/2014/main" id="{1A5614C1-74D2-49DF-8E87-B5DD5847ED78}"/>
                      </a:ext>
                    </a:extLst>
                  </p:cNvPr>
                  <p:cNvSpPr/>
                  <p:nvPr/>
                </p:nvSpPr>
                <p:spPr>
                  <a:xfrm>
                    <a:off x="7336978" y="2804291"/>
                    <a:ext cx="343627" cy="478996"/>
                  </a:xfrm>
                  <a:prstGeom prst="rect">
                    <a:avLst/>
                  </a:prstGeom>
                </p:spPr>
                <p:style>
                  <a:lnRef idx="1">
                    <a:schemeClr val="accent6"/>
                  </a:lnRef>
                  <a:fillRef idx="3">
                    <a:schemeClr val="accent6"/>
                  </a:fillRef>
                  <a:effectRef idx="2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259" name="Straight Arrow Connector 258">
                    <a:extLst>
                      <a:ext uri="{FF2B5EF4-FFF2-40B4-BE49-F238E27FC236}">
                        <a16:creationId xmlns:a16="http://schemas.microsoft.com/office/drawing/2014/main" id="{024C96E4-4E5A-44B5-9287-39FBB539763C}"/>
                      </a:ext>
                    </a:extLst>
                  </p:cNvPr>
                  <p:cNvCxnSpPr>
                    <a:cxnSpLocks/>
                    <a:stCxn id="255" idx="3"/>
                    <a:endCxn id="254" idx="1"/>
                  </p:cNvCxnSpPr>
                  <p:nvPr/>
                </p:nvCxnSpPr>
                <p:spPr>
                  <a:xfrm>
                    <a:off x="5624043" y="3043788"/>
                    <a:ext cx="545863" cy="1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0" name="Straight Arrow Connector 259">
                    <a:extLst>
                      <a:ext uri="{FF2B5EF4-FFF2-40B4-BE49-F238E27FC236}">
                        <a16:creationId xmlns:a16="http://schemas.microsoft.com/office/drawing/2014/main" id="{B803C99C-625C-494E-B492-889E13718FCD}"/>
                      </a:ext>
                    </a:extLst>
                  </p:cNvPr>
                  <p:cNvCxnSpPr>
                    <a:cxnSpLocks/>
                    <a:stCxn id="258" idx="1"/>
                    <a:endCxn id="254" idx="3"/>
                  </p:cNvCxnSpPr>
                  <p:nvPr/>
                </p:nvCxnSpPr>
                <p:spPr>
                  <a:xfrm flipH="1">
                    <a:off x="6856963" y="3043789"/>
                    <a:ext cx="480015" cy="0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1" name="Straight Arrow Connector 260">
                    <a:extLst>
                      <a:ext uri="{FF2B5EF4-FFF2-40B4-BE49-F238E27FC236}">
                        <a16:creationId xmlns:a16="http://schemas.microsoft.com/office/drawing/2014/main" id="{FA1F4627-3070-490B-B948-196CC0B3CE9D}"/>
                      </a:ext>
                    </a:extLst>
                  </p:cNvPr>
                  <p:cNvCxnSpPr>
                    <a:cxnSpLocks/>
                    <a:stCxn id="256" idx="1"/>
                    <a:endCxn id="254" idx="0"/>
                  </p:cNvCxnSpPr>
                  <p:nvPr/>
                </p:nvCxnSpPr>
                <p:spPr>
                  <a:xfrm flipH="1">
                    <a:off x="6513435" y="2262220"/>
                    <a:ext cx="2" cy="465065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2" name="Straight Arrow Connector 261">
                    <a:extLst>
                      <a:ext uri="{FF2B5EF4-FFF2-40B4-BE49-F238E27FC236}">
                        <a16:creationId xmlns:a16="http://schemas.microsoft.com/office/drawing/2014/main" id="{6AB42CEF-D248-4943-81F1-00B151681F73}"/>
                      </a:ext>
                    </a:extLst>
                  </p:cNvPr>
                  <p:cNvCxnSpPr>
                    <a:cxnSpLocks/>
                    <a:stCxn id="257" idx="1"/>
                    <a:endCxn id="254" idx="2"/>
                  </p:cNvCxnSpPr>
                  <p:nvPr/>
                </p:nvCxnSpPr>
                <p:spPr>
                  <a:xfrm flipH="1" flipV="1">
                    <a:off x="6513435" y="3360293"/>
                    <a:ext cx="1" cy="452673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pic>
              <p:nvPicPr>
                <p:cNvPr id="252" name="Content Placeholder 58" descr="Close">
                  <a:extLst>
                    <a:ext uri="{FF2B5EF4-FFF2-40B4-BE49-F238E27FC236}">
                      <a16:creationId xmlns:a16="http://schemas.microsoft.com/office/drawing/2014/main" id="{6050B0C9-B266-4119-806E-2C9BCDD1E15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303545" y="3222854"/>
                  <a:ext cx="562547" cy="562547"/>
                </a:xfrm>
                <a:prstGeom prst="rect">
                  <a:avLst/>
                </a:prstGeom>
              </p:spPr>
            </p:pic>
          </p:grp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76700413-7777-431A-AAFA-C269D8C18067}"/>
                  </a:ext>
                </a:extLst>
              </p:cNvPr>
              <p:cNvGrpSpPr/>
              <p:nvPr/>
            </p:nvGrpSpPr>
            <p:grpSpPr>
              <a:xfrm>
                <a:off x="4007174" y="5379747"/>
                <a:ext cx="920006" cy="864643"/>
                <a:chOff x="7654967" y="2625306"/>
                <a:chExt cx="1798612" cy="1690377"/>
              </a:xfrm>
            </p:grpSpPr>
            <p:grpSp>
              <p:nvGrpSpPr>
                <p:cNvPr id="239" name="Group 238">
                  <a:extLst>
                    <a:ext uri="{FF2B5EF4-FFF2-40B4-BE49-F238E27FC236}">
                      <a16:creationId xmlns:a16="http://schemas.microsoft.com/office/drawing/2014/main" id="{CFA7DC8D-A9F5-4FE8-BF74-62F408661CCD}"/>
                    </a:ext>
                  </a:extLst>
                </p:cNvPr>
                <p:cNvGrpSpPr/>
                <p:nvPr/>
              </p:nvGrpSpPr>
              <p:grpSpPr>
                <a:xfrm>
                  <a:off x="7654967" y="2625306"/>
                  <a:ext cx="1798612" cy="1690377"/>
                  <a:chOff x="5275729" y="1913324"/>
                  <a:chExt cx="2404876" cy="2210057"/>
                </a:xfrm>
              </p:grpSpPr>
              <p:sp>
                <p:nvSpPr>
                  <p:cNvPr id="241" name="Rectangle 240">
                    <a:extLst>
                      <a:ext uri="{FF2B5EF4-FFF2-40B4-BE49-F238E27FC236}">
                        <a16:creationId xmlns:a16="http://schemas.microsoft.com/office/drawing/2014/main" id="{9A66B0EB-3F78-47B2-8D4B-EDE0751395C2}"/>
                      </a:ext>
                    </a:extLst>
                  </p:cNvPr>
                  <p:cNvSpPr/>
                  <p:nvPr/>
                </p:nvSpPr>
                <p:spPr>
                  <a:xfrm>
                    <a:off x="5275729" y="1913324"/>
                    <a:ext cx="2395071" cy="2209944"/>
                  </a:xfrm>
                  <a:prstGeom prst="rect">
                    <a:avLst/>
                  </a:prstGeom>
                  <a:solidFill>
                    <a:srgbClr val="92D050"/>
                  </a:solidFill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42" name="Rectangle 241">
                    <a:extLst>
                      <a:ext uri="{FF2B5EF4-FFF2-40B4-BE49-F238E27FC236}">
                        <a16:creationId xmlns:a16="http://schemas.microsoft.com/office/drawing/2014/main" id="{9D7DD23F-17EE-4144-8DCC-33933D81BFA9}"/>
                      </a:ext>
                    </a:extLst>
                  </p:cNvPr>
                  <p:cNvSpPr/>
                  <p:nvPr/>
                </p:nvSpPr>
                <p:spPr>
                  <a:xfrm>
                    <a:off x="6169906" y="2727285"/>
                    <a:ext cx="687057" cy="63300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43" name="Rectangle 242">
                    <a:extLst>
                      <a:ext uri="{FF2B5EF4-FFF2-40B4-BE49-F238E27FC236}">
                        <a16:creationId xmlns:a16="http://schemas.microsoft.com/office/drawing/2014/main" id="{8D118DF8-4C6D-4661-8EC6-8B6084BDE372}"/>
                      </a:ext>
                    </a:extLst>
                  </p:cNvPr>
                  <p:cNvSpPr/>
                  <p:nvPr/>
                </p:nvSpPr>
                <p:spPr>
                  <a:xfrm>
                    <a:off x="5280416" y="2804290"/>
                    <a:ext cx="343627" cy="478996"/>
                  </a:xfrm>
                  <a:prstGeom prst="rect">
                    <a:avLst/>
                  </a:prstGeom>
                </p:spPr>
                <p:style>
                  <a:lnRef idx="1">
                    <a:schemeClr val="accent6"/>
                  </a:lnRef>
                  <a:fillRef idx="3">
                    <a:schemeClr val="accent6"/>
                  </a:fillRef>
                  <a:effectRef idx="2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44" name="Rectangle 243">
                    <a:extLst>
                      <a:ext uri="{FF2B5EF4-FFF2-40B4-BE49-F238E27FC236}">
                        <a16:creationId xmlns:a16="http://schemas.microsoft.com/office/drawing/2014/main" id="{A7B6C028-B592-49EA-BE30-11C3EFFF0326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6341622" y="1853430"/>
                    <a:ext cx="343627" cy="473953"/>
                  </a:xfrm>
                  <a:prstGeom prst="rect">
                    <a:avLst/>
                  </a:prstGeom>
                </p:spPr>
                <p:style>
                  <a:lnRef idx="1">
                    <a:schemeClr val="accent6"/>
                  </a:lnRef>
                  <a:fillRef idx="3">
                    <a:schemeClr val="accent6"/>
                  </a:fillRef>
                  <a:effectRef idx="2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45" name="Rectangle 244">
                    <a:extLst>
                      <a:ext uri="{FF2B5EF4-FFF2-40B4-BE49-F238E27FC236}">
                        <a16:creationId xmlns:a16="http://schemas.microsoft.com/office/drawing/2014/main" id="{D4F59D89-AE86-45E5-A76E-5A6656BFEE43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358228" y="3719185"/>
                    <a:ext cx="310414" cy="497977"/>
                  </a:xfrm>
                  <a:prstGeom prst="rect">
                    <a:avLst/>
                  </a:prstGeom>
                </p:spPr>
                <p:style>
                  <a:lnRef idx="1">
                    <a:schemeClr val="accent6"/>
                  </a:lnRef>
                  <a:fillRef idx="3">
                    <a:schemeClr val="accent6"/>
                  </a:fillRef>
                  <a:effectRef idx="2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46" name="Rectangle 245">
                    <a:extLst>
                      <a:ext uri="{FF2B5EF4-FFF2-40B4-BE49-F238E27FC236}">
                        <a16:creationId xmlns:a16="http://schemas.microsoft.com/office/drawing/2014/main" id="{5D6B42C8-BA49-4A10-A11A-A13DCBB07480}"/>
                      </a:ext>
                    </a:extLst>
                  </p:cNvPr>
                  <p:cNvSpPr/>
                  <p:nvPr/>
                </p:nvSpPr>
                <p:spPr>
                  <a:xfrm>
                    <a:off x="7336978" y="2804291"/>
                    <a:ext cx="343627" cy="478996"/>
                  </a:xfrm>
                  <a:prstGeom prst="rect">
                    <a:avLst/>
                  </a:prstGeom>
                </p:spPr>
                <p:style>
                  <a:lnRef idx="1">
                    <a:schemeClr val="accent6"/>
                  </a:lnRef>
                  <a:fillRef idx="3">
                    <a:schemeClr val="accent6"/>
                  </a:fillRef>
                  <a:effectRef idx="2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247" name="Straight Arrow Connector 246">
                    <a:extLst>
                      <a:ext uri="{FF2B5EF4-FFF2-40B4-BE49-F238E27FC236}">
                        <a16:creationId xmlns:a16="http://schemas.microsoft.com/office/drawing/2014/main" id="{A5E131BF-8C85-4ECA-B0FC-8F7237B9E4E9}"/>
                      </a:ext>
                    </a:extLst>
                  </p:cNvPr>
                  <p:cNvCxnSpPr>
                    <a:cxnSpLocks/>
                    <a:stCxn id="243" idx="3"/>
                    <a:endCxn id="242" idx="1"/>
                  </p:cNvCxnSpPr>
                  <p:nvPr/>
                </p:nvCxnSpPr>
                <p:spPr>
                  <a:xfrm>
                    <a:off x="5624043" y="3043788"/>
                    <a:ext cx="545863" cy="1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8" name="Straight Arrow Connector 247">
                    <a:extLst>
                      <a:ext uri="{FF2B5EF4-FFF2-40B4-BE49-F238E27FC236}">
                        <a16:creationId xmlns:a16="http://schemas.microsoft.com/office/drawing/2014/main" id="{3648BEC0-7E83-4895-A2C2-2B900356F965}"/>
                      </a:ext>
                    </a:extLst>
                  </p:cNvPr>
                  <p:cNvCxnSpPr>
                    <a:cxnSpLocks/>
                    <a:stCxn id="246" idx="1"/>
                    <a:endCxn id="242" idx="3"/>
                  </p:cNvCxnSpPr>
                  <p:nvPr/>
                </p:nvCxnSpPr>
                <p:spPr>
                  <a:xfrm flipH="1">
                    <a:off x="6856963" y="3043789"/>
                    <a:ext cx="480015" cy="0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9" name="Straight Arrow Connector 248">
                    <a:extLst>
                      <a:ext uri="{FF2B5EF4-FFF2-40B4-BE49-F238E27FC236}">
                        <a16:creationId xmlns:a16="http://schemas.microsoft.com/office/drawing/2014/main" id="{76F5A630-90A0-48F8-9610-25BAE2E9E709}"/>
                      </a:ext>
                    </a:extLst>
                  </p:cNvPr>
                  <p:cNvCxnSpPr>
                    <a:cxnSpLocks/>
                    <a:stCxn id="244" idx="1"/>
                    <a:endCxn id="242" idx="0"/>
                  </p:cNvCxnSpPr>
                  <p:nvPr/>
                </p:nvCxnSpPr>
                <p:spPr>
                  <a:xfrm flipH="1">
                    <a:off x="6513435" y="2262220"/>
                    <a:ext cx="2" cy="465065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0" name="Straight Arrow Connector 249">
                    <a:extLst>
                      <a:ext uri="{FF2B5EF4-FFF2-40B4-BE49-F238E27FC236}">
                        <a16:creationId xmlns:a16="http://schemas.microsoft.com/office/drawing/2014/main" id="{28652729-5145-4557-A3BF-E13FC7728FA7}"/>
                      </a:ext>
                    </a:extLst>
                  </p:cNvPr>
                  <p:cNvCxnSpPr>
                    <a:cxnSpLocks/>
                    <a:stCxn id="245" idx="1"/>
                    <a:endCxn id="242" idx="2"/>
                  </p:cNvCxnSpPr>
                  <p:nvPr/>
                </p:nvCxnSpPr>
                <p:spPr>
                  <a:xfrm flipH="1" flipV="1">
                    <a:off x="6513435" y="3360293"/>
                    <a:ext cx="1" cy="452673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pic>
              <p:nvPicPr>
                <p:cNvPr id="240" name="Content Placeholder 58" descr="Close">
                  <a:extLst>
                    <a:ext uri="{FF2B5EF4-FFF2-40B4-BE49-F238E27FC236}">
                      <a16:creationId xmlns:a16="http://schemas.microsoft.com/office/drawing/2014/main" id="{E25C0828-C962-4B1C-B9FA-808819D35A9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303545" y="3222854"/>
                  <a:ext cx="562547" cy="562547"/>
                </a:xfrm>
                <a:prstGeom prst="rect">
                  <a:avLst/>
                </a:prstGeom>
              </p:spPr>
            </p:pic>
          </p:grpSp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8A946204-FC91-43CC-B224-A48B534F6DEC}"/>
                  </a:ext>
                </a:extLst>
              </p:cNvPr>
              <p:cNvGrpSpPr/>
              <p:nvPr/>
            </p:nvGrpSpPr>
            <p:grpSpPr>
              <a:xfrm>
                <a:off x="2417247" y="5377900"/>
                <a:ext cx="920006" cy="864643"/>
                <a:chOff x="7654967" y="2625306"/>
                <a:chExt cx="1798612" cy="1690377"/>
              </a:xfrm>
            </p:grpSpPr>
            <p:grpSp>
              <p:nvGrpSpPr>
                <p:cNvPr id="227" name="Group 226">
                  <a:extLst>
                    <a:ext uri="{FF2B5EF4-FFF2-40B4-BE49-F238E27FC236}">
                      <a16:creationId xmlns:a16="http://schemas.microsoft.com/office/drawing/2014/main" id="{9AFFFE4D-C0B7-4DCD-AB25-1D70B88D7BE2}"/>
                    </a:ext>
                  </a:extLst>
                </p:cNvPr>
                <p:cNvGrpSpPr/>
                <p:nvPr/>
              </p:nvGrpSpPr>
              <p:grpSpPr>
                <a:xfrm>
                  <a:off x="7654967" y="2625306"/>
                  <a:ext cx="1798612" cy="1690377"/>
                  <a:chOff x="5275729" y="1913324"/>
                  <a:chExt cx="2404876" cy="2210057"/>
                </a:xfrm>
              </p:grpSpPr>
              <p:sp>
                <p:nvSpPr>
                  <p:cNvPr id="229" name="Rectangle 228">
                    <a:extLst>
                      <a:ext uri="{FF2B5EF4-FFF2-40B4-BE49-F238E27FC236}">
                        <a16:creationId xmlns:a16="http://schemas.microsoft.com/office/drawing/2014/main" id="{01A93F8A-CB60-4EAA-8380-DF7C92ABEB27}"/>
                      </a:ext>
                    </a:extLst>
                  </p:cNvPr>
                  <p:cNvSpPr/>
                  <p:nvPr/>
                </p:nvSpPr>
                <p:spPr>
                  <a:xfrm>
                    <a:off x="5275729" y="1913324"/>
                    <a:ext cx="2395071" cy="2209944"/>
                  </a:xfrm>
                  <a:prstGeom prst="rect">
                    <a:avLst/>
                  </a:prstGeom>
                  <a:solidFill>
                    <a:srgbClr val="92D050"/>
                  </a:solidFill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30" name="Rectangle 229">
                    <a:extLst>
                      <a:ext uri="{FF2B5EF4-FFF2-40B4-BE49-F238E27FC236}">
                        <a16:creationId xmlns:a16="http://schemas.microsoft.com/office/drawing/2014/main" id="{475CA1A9-6A21-4724-B486-B0EA13433791}"/>
                      </a:ext>
                    </a:extLst>
                  </p:cNvPr>
                  <p:cNvSpPr/>
                  <p:nvPr/>
                </p:nvSpPr>
                <p:spPr>
                  <a:xfrm>
                    <a:off x="6169906" y="2727285"/>
                    <a:ext cx="687057" cy="63300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31" name="Rectangle 230">
                    <a:extLst>
                      <a:ext uri="{FF2B5EF4-FFF2-40B4-BE49-F238E27FC236}">
                        <a16:creationId xmlns:a16="http://schemas.microsoft.com/office/drawing/2014/main" id="{7B444D6A-2C8D-46DA-88E7-D932F5586D5E}"/>
                      </a:ext>
                    </a:extLst>
                  </p:cNvPr>
                  <p:cNvSpPr/>
                  <p:nvPr/>
                </p:nvSpPr>
                <p:spPr>
                  <a:xfrm>
                    <a:off x="5280416" y="2804290"/>
                    <a:ext cx="343627" cy="478996"/>
                  </a:xfrm>
                  <a:prstGeom prst="rect">
                    <a:avLst/>
                  </a:prstGeom>
                </p:spPr>
                <p:style>
                  <a:lnRef idx="1">
                    <a:schemeClr val="accent6"/>
                  </a:lnRef>
                  <a:fillRef idx="3">
                    <a:schemeClr val="accent6"/>
                  </a:fillRef>
                  <a:effectRef idx="2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32" name="Rectangle 231">
                    <a:extLst>
                      <a:ext uri="{FF2B5EF4-FFF2-40B4-BE49-F238E27FC236}">
                        <a16:creationId xmlns:a16="http://schemas.microsoft.com/office/drawing/2014/main" id="{7C5F7ECC-62F8-459F-B6A3-7B5D3056C0BF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6341622" y="1853430"/>
                    <a:ext cx="343627" cy="473953"/>
                  </a:xfrm>
                  <a:prstGeom prst="rect">
                    <a:avLst/>
                  </a:prstGeom>
                </p:spPr>
                <p:style>
                  <a:lnRef idx="1">
                    <a:schemeClr val="accent6"/>
                  </a:lnRef>
                  <a:fillRef idx="3">
                    <a:schemeClr val="accent6"/>
                  </a:fillRef>
                  <a:effectRef idx="2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33" name="Rectangle 232">
                    <a:extLst>
                      <a:ext uri="{FF2B5EF4-FFF2-40B4-BE49-F238E27FC236}">
                        <a16:creationId xmlns:a16="http://schemas.microsoft.com/office/drawing/2014/main" id="{E848073E-B405-4280-9674-5649A2C30779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358228" y="3719185"/>
                    <a:ext cx="310414" cy="497977"/>
                  </a:xfrm>
                  <a:prstGeom prst="rect">
                    <a:avLst/>
                  </a:prstGeom>
                </p:spPr>
                <p:style>
                  <a:lnRef idx="1">
                    <a:schemeClr val="accent6"/>
                  </a:lnRef>
                  <a:fillRef idx="3">
                    <a:schemeClr val="accent6"/>
                  </a:fillRef>
                  <a:effectRef idx="2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34" name="Rectangle 233">
                    <a:extLst>
                      <a:ext uri="{FF2B5EF4-FFF2-40B4-BE49-F238E27FC236}">
                        <a16:creationId xmlns:a16="http://schemas.microsoft.com/office/drawing/2014/main" id="{8B734C5B-4DAE-434E-BDED-89647AAF30BB}"/>
                      </a:ext>
                    </a:extLst>
                  </p:cNvPr>
                  <p:cNvSpPr/>
                  <p:nvPr/>
                </p:nvSpPr>
                <p:spPr>
                  <a:xfrm>
                    <a:off x="7336978" y="2804291"/>
                    <a:ext cx="343627" cy="478996"/>
                  </a:xfrm>
                  <a:prstGeom prst="rect">
                    <a:avLst/>
                  </a:prstGeom>
                </p:spPr>
                <p:style>
                  <a:lnRef idx="1">
                    <a:schemeClr val="accent6"/>
                  </a:lnRef>
                  <a:fillRef idx="3">
                    <a:schemeClr val="accent6"/>
                  </a:fillRef>
                  <a:effectRef idx="2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235" name="Straight Arrow Connector 234">
                    <a:extLst>
                      <a:ext uri="{FF2B5EF4-FFF2-40B4-BE49-F238E27FC236}">
                        <a16:creationId xmlns:a16="http://schemas.microsoft.com/office/drawing/2014/main" id="{19016F9D-4821-415E-8268-2D8543B6B668}"/>
                      </a:ext>
                    </a:extLst>
                  </p:cNvPr>
                  <p:cNvCxnSpPr>
                    <a:cxnSpLocks/>
                    <a:stCxn id="231" idx="3"/>
                    <a:endCxn id="230" idx="1"/>
                  </p:cNvCxnSpPr>
                  <p:nvPr/>
                </p:nvCxnSpPr>
                <p:spPr>
                  <a:xfrm>
                    <a:off x="5624043" y="3043788"/>
                    <a:ext cx="545863" cy="1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6" name="Straight Arrow Connector 235">
                    <a:extLst>
                      <a:ext uri="{FF2B5EF4-FFF2-40B4-BE49-F238E27FC236}">
                        <a16:creationId xmlns:a16="http://schemas.microsoft.com/office/drawing/2014/main" id="{FECF1AA7-C23E-4817-A43F-AE5AE70DEB8F}"/>
                      </a:ext>
                    </a:extLst>
                  </p:cNvPr>
                  <p:cNvCxnSpPr>
                    <a:cxnSpLocks/>
                    <a:stCxn id="234" idx="1"/>
                    <a:endCxn id="230" idx="3"/>
                  </p:cNvCxnSpPr>
                  <p:nvPr/>
                </p:nvCxnSpPr>
                <p:spPr>
                  <a:xfrm flipH="1">
                    <a:off x="6856963" y="3043789"/>
                    <a:ext cx="480015" cy="0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7" name="Straight Arrow Connector 236">
                    <a:extLst>
                      <a:ext uri="{FF2B5EF4-FFF2-40B4-BE49-F238E27FC236}">
                        <a16:creationId xmlns:a16="http://schemas.microsoft.com/office/drawing/2014/main" id="{0D0E578B-FC5F-4B0A-83B9-B9E07C8521E6}"/>
                      </a:ext>
                    </a:extLst>
                  </p:cNvPr>
                  <p:cNvCxnSpPr>
                    <a:cxnSpLocks/>
                    <a:stCxn id="232" idx="1"/>
                    <a:endCxn id="230" idx="0"/>
                  </p:cNvCxnSpPr>
                  <p:nvPr/>
                </p:nvCxnSpPr>
                <p:spPr>
                  <a:xfrm flipH="1">
                    <a:off x="6513435" y="2262220"/>
                    <a:ext cx="2" cy="465065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8" name="Straight Arrow Connector 237">
                    <a:extLst>
                      <a:ext uri="{FF2B5EF4-FFF2-40B4-BE49-F238E27FC236}">
                        <a16:creationId xmlns:a16="http://schemas.microsoft.com/office/drawing/2014/main" id="{E369F2C4-6099-4277-B058-3905B32909A9}"/>
                      </a:ext>
                    </a:extLst>
                  </p:cNvPr>
                  <p:cNvCxnSpPr>
                    <a:cxnSpLocks/>
                    <a:stCxn id="233" idx="1"/>
                    <a:endCxn id="230" idx="2"/>
                  </p:cNvCxnSpPr>
                  <p:nvPr/>
                </p:nvCxnSpPr>
                <p:spPr>
                  <a:xfrm flipH="1" flipV="1">
                    <a:off x="6513435" y="3360293"/>
                    <a:ext cx="1" cy="452673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pic>
              <p:nvPicPr>
                <p:cNvPr id="228" name="Content Placeholder 58" descr="Close">
                  <a:extLst>
                    <a:ext uri="{FF2B5EF4-FFF2-40B4-BE49-F238E27FC236}">
                      <a16:creationId xmlns:a16="http://schemas.microsoft.com/office/drawing/2014/main" id="{4E47B87A-A2AD-4DAB-B62F-DA4E79F7B3C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303545" y="3222854"/>
                  <a:ext cx="562547" cy="562547"/>
                </a:xfrm>
                <a:prstGeom prst="rect">
                  <a:avLst/>
                </a:prstGeom>
              </p:spPr>
            </p:pic>
          </p:grpSp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73B54693-EBB9-4046-8174-A4BD86F8CFD0}"/>
                  </a:ext>
                </a:extLst>
              </p:cNvPr>
              <p:cNvGrpSpPr/>
              <p:nvPr/>
            </p:nvGrpSpPr>
            <p:grpSpPr>
              <a:xfrm>
                <a:off x="804493" y="5375413"/>
                <a:ext cx="920006" cy="864643"/>
                <a:chOff x="7654967" y="2625306"/>
                <a:chExt cx="1798612" cy="1690377"/>
              </a:xfrm>
            </p:grpSpPr>
            <p:grpSp>
              <p:nvGrpSpPr>
                <p:cNvPr id="215" name="Group 214">
                  <a:extLst>
                    <a:ext uri="{FF2B5EF4-FFF2-40B4-BE49-F238E27FC236}">
                      <a16:creationId xmlns:a16="http://schemas.microsoft.com/office/drawing/2014/main" id="{3784338B-330F-4D36-A556-95E6794E3639}"/>
                    </a:ext>
                  </a:extLst>
                </p:cNvPr>
                <p:cNvGrpSpPr/>
                <p:nvPr/>
              </p:nvGrpSpPr>
              <p:grpSpPr>
                <a:xfrm>
                  <a:off x="7654967" y="2625306"/>
                  <a:ext cx="1798612" cy="1690377"/>
                  <a:chOff x="5275729" y="1913324"/>
                  <a:chExt cx="2404876" cy="2210057"/>
                </a:xfrm>
              </p:grpSpPr>
              <p:sp>
                <p:nvSpPr>
                  <p:cNvPr id="217" name="Rectangle 216">
                    <a:extLst>
                      <a:ext uri="{FF2B5EF4-FFF2-40B4-BE49-F238E27FC236}">
                        <a16:creationId xmlns:a16="http://schemas.microsoft.com/office/drawing/2014/main" id="{3B4E4369-EEAF-4E1B-A547-B2251AA9DA35}"/>
                      </a:ext>
                    </a:extLst>
                  </p:cNvPr>
                  <p:cNvSpPr/>
                  <p:nvPr/>
                </p:nvSpPr>
                <p:spPr>
                  <a:xfrm>
                    <a:off x="5275729" y="1913324"/>
                    <a:ext cx="2395071" cy="2209944"/>
                  </a:xfrm>
                  <a:prstGeom prst="rect">
                    <a:avLst/>
                  </a:prstGeom>
                  <a:solidFill>
                    <a:srgbClr val="92D050"/>
                  </a:solidFill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18" name="Rectangle 217">
                    <a:extLst>
                      <a:ext uri="{FF2B5EF4-FFF2-40B4-BE49-F238E27FC236}">
                        <a16:creationId xmlns:a16="http://schemas.microsoft.com/office/drawing/2014/main" id="{2F04D7A2-06ED-4A26-966D-72BBE8C7B525}"/>
                      </a:ext>
                    </a:extLst>
                  </p:cNvPr>
                  <p:cNvSpPr/>
                  <p:nvPr/>
                </p:nvSpPr>
                <p:spPr>
                  <a:xfrm>
                    <a:off x="6169906" y="2727285"/>
                    <a:ext cx="687057" cy="63300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19" name="Rectangle 218">
                    <a:extLst>
                      <a:ext uri="{FF2B5EF4-FFF2-40B4-BE49-F238E27FC236}">
                        <a16:creationId xmlns:a16="http://schemas.microsoft.com/office/drawing/2014/main" id="{D080B215-6224-477D-8239-2A69DF6FB684}"/>
                      </a:ext>
                    </a:extLst>
                  </p:cNvPr>
                  <p:cNvSpPr/>
                  <p:nvPr/>
                </p:nvSpPr>
                <p:spPr>
                  <a:xfrm>
                    <a:off x="5280416" y="2804290"/>
                    <a:ext cx="343627" cy="478996"/>
                  </a:xfrm>
                  <a:prstGeom prst="rect">
                    <a:avLst/>
                  </a:prstGeom>
                </p:spPr>
                <p:style>
                  <a:lnRef idx="1">
                    <a:schemeClr val="accent6"/>
                  </a:lnRef>
                  <a:fillRef idx="3">
                    <a:schemeClr val="accent6"/>
                  </a:fillRef>
                  <a:effectRef idx="2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20" name="Rectangle 219">
                    <a:extLst>
                      <a:ext uri="{FF2B5EF4-FFF2-40B4-BE49-F238E27FC236}">
                        <a16:creationId xmlns:a16="http://schemas.microsoft.com/office/drawing/2014/main" id="{EF9738DC-CEFA-4216-9C62-5DD9B37E412C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6341622" y="1853430"/>
                    <a:ext cx="343627" cy="473953"/>
                  </a:xfrm>
                  <a:prstGeom prst="rect">
                    <a:avLst/>
                  </a:prstGeom>
                </p:spPr>
                <p:style>
                  <a:lnRef idx="1">
                    <a:schemeClr val="accent6"/>
                  </a:lnRef>
                  <a:fillRef idx="3">
                    <a:schemeClr val="accent6"/>
                  </a:fillRef>
                  <a:effectRef idx="2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21" name="Rectangle 220">
                    <a:extLst>
                      <a:ext uri="{FF2B5EF4-FFF2-40B4-BE49-F238E27FC236}">
                        <a16:creationId xmlns:a16="http://schemas.microsoft.com/office/drawing/2014/main" id="{173FE66B-76A9-4DA3-B471-C114F9038B30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358228" y="3719185"/>
                    <a:ext cx="310414" cy="497977"/>
                  </a:xfrm>
                  <a:prstGeom prst="rect">
                    <a:avLst/>
                  </a:prstGeom>
                </p:spPr>
                <p:style>
                  <a:lnRef idx="1">
                    <a:schemeClr val="accent6"/>
                  </a:lnRef>
                  <a:fillRef idx="3">
                    <a:schemeClr val="accent6"/>
                  </a:fillRef>
                  <a:effectRef idx="2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22" name="Rectangle 221">
                    <a:extLst>
                      <a:ext uri="{FF2B5EF4-FFF2-40B4-BE49-F238E27FC236}">
                        <a16:creationId xmlns:a16="http://schemas.microsoft.com/office/drawing/2014/main" id="{EE77771C-2370-4EB8-A1E9-B82EF8C14AE8}"/>
                      </a:ext>
                    </a:extLst>
                  </p:cNvPr>
                  <p:cNvSpPr/>
                  <p:nvPr/>
                </p:nvSpPr>
                <p:spPr>
                  <a:xfrm>
                    <a:off x="7336978" y="2804291"/>
                    <a:ext cx="343627" cy="478996"/>
                  </a:xfrm>
                  <a:prstGeom prst="rect">
                    <a:avLst/>
                  </a:prstGeom>
                </p:spPr>
                <p:style>
                  <a:lnRef idx="1">
                    <a:schemeClr val="accent6"/>
                  </a:lnRef>
                  <a:fillRef idx="3">
                    <a:schemeClr val="accent6"/>
                  </a:fillRef>
                  <a:effectRef idx="2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223" name="Straight Arrow Connector 222">
                    <a:extLst>
                      <a:ext uri="{FF2B5EF4-FFF2-40B4-BE49-F238E27FC236}">
                        <a16:creationId xmlns:a16="http://schemas.microsoft.com/office/drawing/2014/main" id="{67A4C19B-FDA8-4694-8159-1856225A77A7}"/>
                      </a:ext>
                    </a:extLst>
                  </p:cNvPr>
                  <p:cNvCxnSpPr>
                    <a:cxnSpLocks/>
                    <a:stCxn id="219" idx="3"/>
                    <a:endCxn id="218" idx="1"/>
                  </p:cNvCxnSpPr>
                  <p:nvPr/>
                </p:nvCxnSpPr>
                <p:spPr>
                  <a:xfrm>
                    <a:off x="5624043" y="3043788"/>
                    <a:ext cx="545863" cy="1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4" name="Straight Arrow Connector 223">
                    <a:extLst>
                      <a:ext uri="{FF2B5EF4-FFF2-40B4-BE49-F238E27FC236}">
                        <a16:creationId xmlns:a16="http://schemas.microsoft.com/office/drawing/2014/main" id="{F9753F78-9DE2-4651-9A41-FD9A84CECAEA}"/>
                      </a:ext>
                    </a:extLst>
                  </p:cNvPr>
                  <p:cNvCxnSpPr>
                    <a:cxnSpLocks/>
                    <a:stCxn id="222" idx="1"/>
                    <a:endCxn id="218" idx="3"/>
                  </p:cNvCxnSpPr>
                  <p:nvPr/>
                </p:nvCxnSpPr>
                <p:spPr>
                  <a:xfrm flipH="1">
                    <a:off x="6856963" y="3043789"/>
                    <a:ext cx="480015" cy="0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5" name="Straight Arrow Connector 224">
                    <a:extLst>
                      <a:ext uri="{FF2B5EF4-FFF2-40B4-BE49-F238E27FC236}">
                        <a16:creationId xmlns:a16="http://schemas.microsoft.com/office/drawing/2014/main" id="{EFC4EEBB-4A0E-475B-BBFB-BA2879F80127}"/>
                      </a:ext>
                    </a:extLst>
                  </p:cNvPr>
                  <p:cNvCxnSpPr>
                    <a:cxnSpLocks/>
                    <a:stCxn id="220" idx="1"/>
                    <a:endCxn id="218" idx="0"/>
                  </p:cNvCxnSpPr>
                  <p:nvPr/>
                </p:nvCxnSpPr>
                <p:spPr>
                  <a:xfrm flipH="1">
                    <a:off x="6513435" y="2262220"/>
                    <a:ext cx="2" cy="465065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6" name="Straight Arrow Connector 225">
                    <a:extLst>
                      <a:ext uri="{FF2B5EF4-FFF2-40B4-BE49-F238E27FC236}">
                        <a16:creationId xmlns:a16="http://schemas.microsoft.com/office/drawing/2014/main" id="{F15DFEC4-59F5-40AE-9050-D47D1FF2FE63}"/>
                      </a:ext>
                    </a:extLst>
                  </p:cNvPr>
                  <p:cNvCxnSpPr>
                    <a:cxnSpLocks/>
                    <a:stCxn id="221" idx="1"/>
                    <a:endCxn id="218" idx="2"/>
                  </p:cNvCxnSpPr>
                  <p:nvPr/>
                </p:nvCxnSpPr>
                <p:spPr>
                  <a:xfrm flipH="1" flipV="1">
                    <a:off x="6513435" y="3360293"/>
                    <a:ext cx="1" cy="452673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pic>
              <p:nvPicPr>
                <p:cNvPr id="216" name="Content Placeholder 58" descr="Close">
                  <a:extLst>
                    <a:ext uri="{FF2B5EF4-FFF2-40B4-BE49-F238E27FC236}">
                      <a16:creationId xmlns:a16="http://schemas.microsoft.com/office/drawing/2014/main" id="{086AD9BA-5CF2-408C-BF53-1F7FFB9A860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303545" y="3222854"/>
                  <a:ext cx="562547" cy="562547"/>
                </a:xfrm>
                <a:prstGeom prst="rect">
                  <a:avLst/>
                </a:prstGeom>
              </p:spPr>
            </p:pic>
          </p:grp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07002DF5-B658-4E9F-BCA0-FA4AF58A690A}"/>
                  </a:ext>
                </a:extLst>
              </p:cNvPr>
              <p:cNvGrpSpPr/>
              <p:nvPr/>
            </p:nvGrpSpPr>
            <p:grpSpPr>
              <a:xfrm>
                <a:off x="2419005" y="2755329"/>
                <a:ext cx="920006" cy="864643"/>
                <a:chOff x="7654967" y="2625306"/>
                <a:chExt cx="1798612" cy="1690377"/>
              </a:xfrm>
            </p:grpSpPr>
            <p:grpSp>
              <p:nvGrpSpPr>
                <p:cNvPr id="203" name="Group 202">
                  <a:extLst>
                    <a:ext uri="{FF2B5EF4-FFF2-40B4-BE49-F238E27FC236}">
                      <a16:creationId xmlns:a16="http://schemas.microsoft.com/office/drawing/2014/main" id="{3694332B-BF59-4D37-95B7-A8FFBABE9051}"/>
                    </a:ext>
                  </a:extLst>
                </p:cNvPr>
                <p:cNvGrpSpPr/>
                <p:nvPr/>
              </p:nvGrpSpPr>
              <p:grpSpPr>
                <a:xfrm>
                  <a:off x="7654967" y="2625306"/>
                  <a:ext cx="1798612" cy="1690377"/>
                  <a:chOff x="5275729" y="1913324"/>
                  <a:chExt cx="2404876" cy="2210057"/>
                </a:xfrm>
              </p:grpSpPr>
              <p:sp>
                <p:nvSpPr>
                  <p:cNvPr id="205" name="Rectangle 204">
                    <a:extLst>
                      <a:ext uri="{FF2B5EF4-FFF2-40B4-BE49-F238E27FC236}">
                        <a16:creationId xmlns:a16="http://schemas.microsoft.com/office/drawing/2014/main" id="{F8260506-DF94-4826-97A4-DC034B945FE0}"/>
                      </a:ext>
                    </a:extLst>
                  </p:cNvPr>
                  <p:cNvSpPr/>
                  <p:nvPr/>
                </p:nvSpPr>
                <p:spPr>
                  <a:xfrm>
                    <a:off x="5275729" y="1913324"/>
                    <a:ext cx="2395071" cy="2209944"/>
                  </a:xfrm>
                  <a:prstGeom prst="rect">
                    <a:avLst/>
                  </a:prstGeom>
                  <a:solidFill>
                    <a:srgbClr val="92D050"/>
                  </a:solidFill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06" name="Rectangle 205">
                    <a:extLst>
                      <a:ext uri="{FF2B5EF4-FFF2-40B4-BE49-F238E27FC236}">
                        <a16:creationId xmlns:a16="http://schemas.microsoft.com/office/drawing/2014/main" id="{FB44CB6B-65DF-48BB-BE9F-9DE1E775B768}"/>
                      </a:ext>
                    </a:extLst>
                  </p:cNvPr>
                  <p:cNvSpPr/>
                  <p:nvPr/>
                </p:nvSpPr>
                <p:spPr>
                  <a:xfrm>
                    <a:off x="6169906" y="2727285"/>
                    <a:ext cx="687057" cy="63300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07" name="Rectangle 206">
                    <a:extLst>
                      <a:ext uri="{FF2B5EF4-FFF2-40B4-BE49-F238E27FC236}">
                        <a16:creationId xmlns:a16="http://schemas.microsoft.com/office/drawing/2014/main" id="{59F9563F-8D87-444B-940C-F7DA668D7CDE}"/>
                      </a:ext>
                    </a:extLst>
                  </p:cNvPr>
                  <p:cNvSpPr/>
                  <p:nvPr/>
                </p:nvSpPr>
                <p:spPr>
                  <a:xfrm>
                    <a:off x="5280416" y="2804290"/>
                    <a:ext cx="343627" cy="478996"/>
                  </a:xfrm>
                  <a:prstGeom prst="rect">
                    <a:avLst/>
                  </a:prstGeom>
                </p:spPr>
                <p:style>
                  <a:lnRef idx="1">
                    <a:schemeClr val="accent6"/>
                  </a:lnRef>
                  <a:fillRef idx="3">
                    <a:schemeClr val="accent6"/>
                  </a:fillRef>
                  <a:effectRef idx="2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08" name="Rectangle 207">
                    <a:extLst>
                      <a:ext uri="{FF2B5EF4-FFF2-40B4-BE49-F238E27FC236}">
                        <a16:creationId xmlns:a16="http://schemas.microsoft.com/office/drawing/2014/main" id="{2700388A-DCDF-46F5-AECB-0C9C97E8C3D4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6341622" y="1853430"/>
                    <a:ext cx="343627" cy="473953"/>
                  </a:xfrm>
                  <a:prstGeom prst="rect">
                    <a:avLst/>
                  </a:prstGeom>
                </p:spPr>
                <p:style>
                  <a:lnRef idx="1">
                    <a:schemeClr val="accent6"/>
                  </a:lnRef>
                  <a:fillRef idx="3">
                    <a:schemeClr val="accent6"/>
                  </a:fillRef>
                  <a:effectRef idx="2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09" name="Rectangle 208">
                    <a:extLst>
                      <a:ext uri="{FF2B5EF4-FFF2-40B4-BE49-F238E27FC236}">
                        <a16:creationId xmlns:a16="http://schemas.microsoft.com/office/drawing/2014/main" id="{16EB2D18-0C88-429E-B177-F652F274B7B1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358228" y="3719185"/>
                    <a:ext cx="310414" cy="497977"/>
                  </a:xfrm>
                  <a:prstGeom prst="rect">
                    <a:avLst/>
                  </a:prstGeom>
                </p:spPr>
                <p:style>
                  <a:lnRef idx="1">
                    <a:schemeClr val="accent6"/>
                  </a:lnRef>
                  <a:fillRef idx="3">
                    <a:schemeClr val="accent6"/>
                  </a:fillRef>
                  <a:effectRef idx="2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10" name="Rectangle 209">
                    <a:extLst>
                      <a:ext uri="{FF2B5EF4-FFF2-40B4-BE49-F238E27FC236}">
                        <a16:creationId xmlns:a16="http://schemas.microsoft.com/office/drawing/2014/main" id="{EBC4BDFF-1787-43F9-B9DF-6751BC78E6DE}"/>
                      </a:ext>
                    </a:extLst>
                  </p:cNvPr>
                  <p:cNvSpPr/>
                  <p:nvPr/>
                </p:nvSpPr>
                <p:spPr>
                  <a:xfrm>
                    <a:off x="7336978" y="2804291"/>
                    <a:ext cx="343627" cy="478996"/>
                  </a:xfrm>
                  <a:prstGeom prst="rect">
                    <a:avLst/>
                  </a:prstGeom>
                </p:spPr>
                <p:style>
                  <a:lnRef idx="1">
                    <a:schemeClr val="accent6"/>
                  </a:lnRef>
                  <a:fillRef idx="3">
                    <a:schemeClr val="accent6"/>
                  </a:fillRef>
                  <a:effectRef idx="2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211" name="Straight Arrow Connector 210">
                    <a:extLst>
                      <a:ext uri="{FF2B5EF4-FFF2-40B4-BE49-F238E27FC236}">
                        <a16:creationId xmlns:a16="http://schemas.microsoft.com/office/drawing/2014/main" id="{8F509264-BC7B-4420-B75D-34E5532710F5}"/>
                      </a:ext>
                    </a:extLst>
                  </p:cNvPr>
                  <p:cNvCxnSpPr>
                    <a:cxnSpLocks/>
                    <a:stCxn id="207" idx="3"/>
                    <a:endCxn id="206" idx="1"/>
                  </p:cNvCxnSpPr>
                  <p:nvPr/>
                </p:nvCxnSpPr>
                <p:spPr>
                  <a:xfrm>
                    <a:off x="5624043" y="3043788"/>
                    <a:ext cx="545863" cy="1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2" name="Straight Arrow Connector 211">
                    <a:extLst>
                      <a:ext uri="{FF2B5EF4-FFF2-40B4-BE49-F238E27FC236}">
                        <a16:creationId xmlns:a16="http://schemas.microsoft.com/office/drawing/2014/main" id="{7D38E0EC-B9E5-4778-8620-C0ECCE7FCB8E}"/>
                      </a:ext>
                    </a:extLst>
                  </p:cNvPr>
                  <p:cNvCxnSpPr>
                    <a:cxnSpLocks/>
                    <a:stCxn id="210" idx="1"/>
                    <a:endCxn id="206" idx="3"/>
                  </p:cNvCxnSpPr>
                  <p:nvPr/>
                </p:nvCxnSpPr>
                <p:spPr>
                  <a:xfrm flipH="1">
                    <a:off x="6856963" y="3043789"/>
                    <a:ext cx="480015" cy="0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3" name="Straight Arrow Connector 212">
                    <a:extLst>
                      <a:ext uri="{FF2B5EF4-FFF2-40B4-BE49-F238E27FC236}">
                        <a16:creationId xmlns:a16="http://schemas.microsoft.com/office/drawing/2014/main" id="{83B96620-D7B0-4BC0-94D1-B0E033C2ACC6}"/>
                      </a:ext>
                    </a:extLst>
                  </p:cNvPr>
                  <p:cNvCxnSpPr>
                    <a:cxnSpLocks/>
                    <a:stCxn id="208" idx="1"/>
                    <a:endCxn id="206" idx="0"/>
                  </p:cNvCxnSpPr>
                  <p:nvPr/>
                </p:nvCxnSpPr>
                <p:spPr>
                  <a:xfrm flipH="1">
                    <a:off x="6513435" y="2262220"/>
                    <a:ext cx="2" cy="465065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4" name="Straight Arrow Connector 213">
                    <a:extLst>
                      <a:ext uri="{FF2B5EF4-FFF2-40B4-BE49-F238E27FC236}">
                        <a16:creationId xmlns:a16="http://schemas.microsoft.com/office/drawing/2014/main" id="{83009C3F-5EAC-43E8-96F0-043B4650740B}"/>
                      </a:ext>
                    </a:extLst>
                  </p:cNvPr>
                  <p:cNvCxnSpPr>
                    <a:cxnSpLocks/>
                    <a:stCxn id="209" idx="1"/>
                    <a:endCxn id="206" idx="2"/>
                  </p:cNvCxnSpPr>
                  <p:nvPr/>
                </p:nvCxnSpPr>
                <p:spPr>
                  <a:xfrm flipH="1" flipV="1">
                    <a:off x="6513435" y="3360293"/>
                    <a:ext cx="1" cy="452673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pic>
              <p:nvPicPr>
                <p:cNvPr id="204" name="Content Placeholder 58" descr="Close">
                  <a:extLst>
                    <a:ext uri="{FF2B5EF4-FFF2-40B4-BE49-F238E27FC236}">
                      <a16:creationId xmlns:a16="http://schemas.microsoft.com/office/drawing/2014/main" id="{B5B768CC-75AC-4ACA-AF84-D5F0D9308C3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303545" y="3222854"/>
                  <a:ext cx="562547" cy="562547"/>
                </a:xfrm>
                <a:prstGeom prst="rect">
                  <a:avLst/>
                </a:prstGeom>
              </p:spPr>
            </p:pic>
          </p:grpSp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44DDE9AE-498F-4DB6-BA3D-0639394EBFF3}"/>
                  </a:ext>
                </a:extLst>
              </p:cNvPr>
              <p:cNvGrpSpPr/>
              <p:nvPr/>
            </p:nvGrpSpPr>
            <p:grpSpPr>
              <a:xfrm>
                <a:off x="4012597" y="4097732"/>
                <a:ext cx="920006" cy="864643"/>
                <a:chOff x="7654967" y="2625306"/>
                <a:chExt cx="1798612" cy="1690377"/>
              </a:xfrm>
            </p:grpSpPr>
            <p:grpSp>
              <p:nvGrpSpPr>
                <p:cNvPr id="191" name="Group 190">
                  <a:extLst>
                    <a:ext uri="{FF2B5EF4-FFF2-40B4-BE49-F238E27FC236}">
                      <a16:creationId xmlns:a16="http://schemas.microsoft.com/office/drawing/2014/main" id="{C9E74949-72A1-4C02-879B-1F7398D4B52B}"/>
                    </a:ext>
                  </a:extLst>
                </p:cNvPr>
                <p:cNvGrpSpPr/>
                <p:nvPr/>
              </p:nvGrpSpPr>
              <p:grpSpPr>
                <a:xfrm>
                  <a:off x="7654967" y="2625306"/>
                  <a:ext cx="1798612" cy="1690377"/>
                  <a:chOff x="5275729" y="1913324"/>
                  <a:chExt cx="2404876" cy="2210057"/>
                </a:xfrm>
              </p:grpSpPr>
              <p:sp>
                <p:nvSpPr>
                  <p:cNvPr id="193" name="Rectangle 192">
                    <a:extLst>
                      <a:ext uri="{FF2B5EF4-FFF2-40B4-BE49-F238E27FC236}">
                        <a16:creationId xmlns:a16="http://schemas.microsoft.com/office/drawing/2014/main" id="{A4E5D57C-2CEE-44A0-B6C1-5D2D6BF7A33B}"/>
                      </a:ext>
                    </a:extLst>
                  </p:cNvPr>
                  <p:cNvSpPr/>
                  <p:nvPr/>
                </p:nvSpPr>
                <p:spPr>
                  <a:xfrm>
                    <a:off x="5275729" y="1913324"/>
                    <a:ext cx="2395071" cy="2209944"/>
                  </a:xfrm>
                  <a:prstGeom prst="rect">
                    <a:avLst/>
                  </a:prstGeom>
                  <a:solidFill>
                    <a:srgbClr val="92D050"/>
                  </a:solidFill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94" name="Rectangle 193">
                    <a:extLst>
                      <a:ext uri="{FF2B5EF4-FFF2-40B4-BE49-F238E27FC236}">
                        <a16:creationId xmlns:a16="http://schemas.microsoft.com/office/drawing/2014/main" id="{717655C0-3841-48B7-8D03-B7FDADC6B9FB}"/>
                      </a:ext>
                    </a:extLst>
                  </p:cNvPr>
                  <p:cNvSpPr/>
                  <p:nvPr/>
                </p:nvSpPr>
                <p:spPr>
                  <a:xfrm>
                    <a:off x="6169906" y="2727285"/>
                    <a:ext cx="687057" cy="63300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95" name="Rectangle 194">
                    <a:extLst>
                      <a:ext uri="{FF2B5EF4-FFF2-40B4-BE49-F238E27FC236}">
                        <a16:creationId xmlns:a16="http://schemas.microsoft.com/office/drawing/2014/main" id="{ACDAB2D7-C362-47F9-9DC9-A6770EA3B4F0}"/>
                      </a:ext>
                    </a:extLst>
                  </p:cNvPr>
                  <p:cNvSpPr/>
                  <p:nvPr/>
                </p:nvSpPr>
                <p:spPr>
                  <a:xfrm>
                    <a:off x="5280416" y="2804290"/>
                    <a:ext cx="343627" cy="478996"/>
                  </a:xfrm>
                  <a:prstGeom prst="rect">
                    <a:avLst/>
                  </a:prstGeom>
                </p:spPr>
                <p:style>
                  <a:lnRef idx="1">
                    <a:schemeClr val="accent6"/>
                  </a:lnRef>
                  <a:fillRef idx="3">
                    <a:schemeClr val="accent6"/>
                  </a:fillRef>
                  <a:effectRef idx="2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96" name="Rectangle 195">
                    <a:extLst>
                      <a:ext uri="{FF2B5EF4-FFF2-40B4-BE49-F238E27FC236}">
                        <a16:creationId xmlns:a16="http://schemas.microsoft.com/office/drawing/2014/main" id="{B9D5CFEE-D0C5-41AB-AB88-A57AC6BA03EA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6341622" y="1853430"/>
                    <a:ext cx="343627" cy="473953"/>
                  </a:xfrm>
                  <a:prstGeom prst="rect">
                    <a:avLst/>
                  </a:prstGeom>
                </p:spPr>
                <p:style>
                  <a:lnRef idx="1">
                    <a:schemeClr val="accent6"/>
                  </a:lnRef>
                  <a:fillRef idx="3">
                    <a:schemeClr val="accent6"/>
                  </a:fillRef>
                  <a:effectRef idx="2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97" name="Rectangle 196">
                    <a:extLst>
                      <a:ext uri="{FF2B5EF4-FFF2-40B4-BE49-F238E27FC236}">
                        <a16:creationId xmlns:a16="http://schemas.microsoft.com/office/drawing/2014/main" id="{65AABCDF-6434-4F1F-A146-D08FC1FC39AE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358228" y="3719185"/>
                    <a:ext cx="310414" cy="497977"/>
                  </a:xfrm>
                  <a:prstGeom prst="rect">
                    <a:avLst/>
                  </a:prstGeom>
                </p:spPr>
                <p:style>
                  <a:lnRef idx="1">
                    <a:schemeClr val="accent6"/>
                  </a:lnRef>
                  <a:fillRef idx="3">
                    <a:schemeClr val="accent6"/>
                  </a:fillRef>
                  <a:effectRef idx="2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98" name="Rectangle 197">
                    <a:extLst>
                      <a:ext uri="{FF2B5EF4-FFF2-40B4-BE49-F238E27FC236}">
                        <a16:creationId xmlns:a16="http://schemas.microsoft.com/office/drawing/2014/main" id="{6A05CC4E-DD1F-4614-AA91-5C9C1F3E2700}"/>
                      </a:ext>
                    </a:extLst>
                  </p:cNvPr>
                  <p:cNvSpPr/>
                  <p:nvPr/>
                </p:nvSpPr>
                <p:spPr>
                  <a:xfrm>
                    <a:off x="7336978" y="2804291"/>
                    <a:ext cx="343627" cy="478996"/>
                  </a:xfrm>
                  <a:prstGeom prst="rect">
                    <a:avLst/>
                  </a:prstGeom>
                </p:spPr>
                <p:style>
                  <a:lnRef idx="1">
                    <a:schemeClr val="accent6"/>
                  </a:lnRef>
                  <a:fillRef idx="3">
                    <a:schemeClr val="accent6"/>
                  </a:fillRef>
                  <a:effectRef idx="2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199" name="Straight Arrow Connector 198">
                    <a:extLst>
                      <a:ext uri="{FF2B5EF4-FFF2-40B4-BE49-F238E27FC236}">
                        <a16:creationId xmlns:a16="http://schemas.microsoft.com/office/drawing/2014/main" id="{2080487A-63B6-4BE7-8C15-0EDCF1163048}"/>
                      </a:ext>
                    </a:extLst>
                  </p:cNvPr>
                  <p:cNvCxnSpPr>
                    <a:cxnSpLocks/>
                    <a:stCxn id="195" idx="3"/>
                    <a:endCxn id="194" idx="1"/>
                  </p:cNvCxnSpPr>
                  <p:nvPr/>
                </p:nvCxnSpPr>
                <p:spPr>
                  <a:xfrm>
                    <a:off x="5624043" y="3043788"/>
                    <a:ext cx="545863" cy="1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0" name="Straight Arrow Connector 199">
                    <a:extLst>
                      <a:ext uri="{FF2B5EF4-FFF2-40B4-BE49-F238E27FC236}">
                        <a16:creationId xmlns:a16="http://schemas.microsoft.com/office/drawing/2014/main" id="{0956D5CD-C99E-43FB-973A-7606EF98F53E}"/>
                      </a:ext>
                    </a:extLst>
                  </p:cNvPr>
                  <p:cNvCxnSpPr>
                    <a:cxnSpLocks/>
                    <a:stCxn id="198" idx="1"/>
                    <a:endCxn id="194" idx="3"/>
                  </p:cNvCxnSpPr>
                  <p:nvPr/>
                </p:nvCxnSpPr>
                <p:spPr>
                  <a:xfrm flipH="1">
                    <a:off x="6856963" y="3043789"/>
                    <a:ext cx="480015" cy="0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1" name="Straight Arrow Connector 200">
                    <a:extLst>
                      <a:ext uri="{FF2B5EF4-FFF2-40B4-BE49-F238E27FC236}">
                        <a16:creationId xmlns:a16="http://schemas.microsoft.com/office/drawing/2014/main" id="{C8B17D37-6265-41AE-AAB9-EA52D6348191}"/>
                      </a:ext>
                    </a:extLst>
                  </p:cNvPr>
                  <p:cNvCxnSpPr>
                    <a:cxnSpLocks/>
                    <a:stCxn id="196" idx="1"/>
                    <a:endCxn id="194" idx="0"/>
                  </p:cNvCxnSpPr>
                  <p:nvPr/>
                </p:nvCxnSpPr>
                <p:spPr>
                  <a:xfrm flipH="1">
                    <a:off x="6513435" y="2262220"/>
                    <a:ext cx="2" cy="465065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2" name="Straight Arrow Connector 201">
                    <a:extLst>
                      <a:ext uri="{FF2B5EF4-FFF2-40B4-BE49-F238E27FC236}">
                        <a16:creationId xmlns:a16="http://schemas.microsoft.com/office/drawing/2014/main" id="{0FFB4DDF-A22B-4941-9A2E-F4ECCC54999B}"/>
                      </a:ext>
                    </a:extLst>
                  </p:cNvPr>
                  <p:cNvCxnSpPr>
                    <a:cxnSpLocks/>
                    <a:stCxn id="197" idx="1"/>
                    <a:endCxn id="194" idx="2"/>
                  </p:cNvCxnSpPr>
                  <p:nvPr/>
                </p:nvCxnSpPr>
                <p:spPr>
                  <a:xfrm flipH="1" flipV="1">
                    <a:off x="6513435" y="3360293"/>
                    <a:ext cx="1" cy="452673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pic>
              <p:nvPicPr>
                <p:cNvPr id="192" name="Content Placeholder 58" descr="Close">
                  <a:extLst>
                    <a:ext uri="{FF2B5EF4-FFF2-40B4-BE49-F238E27FC236}">
                      <a16:creationId xmlns:a16="http://schemas.microsoft.com/office/drawing/2014/main" id="{4811A004-4C51-4B7E-8424-B8F428C47C1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303545" y="3222854"/>
                  <a:ext cx="562547" cy="562547"/>
                </a:xfrm>
                <a:prstGeom prst="rect">
                  <a:avLst/>
                </a:prstGeom>
              </p:spPr>
            </p:pic>
          </p:grpSp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49272EE2-3C1C-490C-972B-9E24F9D4585D}"/>
                  </a:ext>
                </a:extLst>
              </p:cNvPr>
              <p:cNvGrpSpPr/>
              <p:nvPr/>
            </p:nvGrpSpPr>
            <p:grpSpPr>
              <a:xfrm>
                <a:off x="2416327" y="4083881"/>
                <a:ext cx="920006" cy="864643"/>
                <a:chOff x="7654967" y="2625306"/>
                <a:chExt cx="1798612" cy="1690377"/>
              </a:xfrm>
            </p:grpSpPr>
            <p:grpSp>
              <p:nvGrpSpPr>
                <p:cNvPr id="179" name="Group 178">
                  <a:extLst>
                    <a:ext uri="{FF2B5EF4-FFF2-40B4-BE49-F238E27FC236}">
                      <a16:creationId xmlns:a16="http://schemas.microsoft.com/office/drawing/2014/main" id="{9FC94454-B654-493D-B7A0-59BEFC3A2736}"/>
                    </a:ext>
                  </a:extLst>
                </p:cNvPr>
                <p:cNvGrpSpPr/>
                <p:nvPr/>
              </p:nvGrpSpPr>
              <p:grpSpPr>
                <a:xfrm>
                  <a:off x="7654967" y="2625306"/>
                  <a:ext cx="1798612" cy="1690377"/>
                  <a:chOff x="5275729" y="1913324"/>
                  <a:chExt cx="2404876" cy="2210057"/>
                </a:xfrm>
              </p:grpSpPr>
              <p:sp>
                <p:nvSpPr>
                  <p:cNvPr id="181" name="Rectangle 180">
                    <a:extLst>
                      <a:ext uri="{FF2B5EF4-FFF2-40B4-BE49-F238E27FC236}">
                        <a16:creationId xmlns:a16="http://schemas.microsoft.com/office/drawing/2014/main" id="{52CA333B-B00A-4D69-A184-555987B5001E}"/>
                      </a:ext>
                    </a:extLst>
                  </p:cNvPr>
                  <p:cNvSpPr/>
                  <p:nvPr/>
                </p:nvSpPr>
                <p:spPr>
                  <a:xfrm>
                    <a:off x="5275729" y="1913324"/>
                    <a:ext cx="2395071" cy="2209944"/>
                  </a:xfrm>
                  <a:prstGeom prst="rect">
                    <a:avLst/>
                  </a:prstGeom>
                  <a:solidFill>
                    <a:srgbClr val="92D050"/>
                  </a:solidFill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82" name="Rectangle 181">
                    <a:extLst>
                      <a:ext uri="{FF2B5EF4-FFF2-40B4-BE49-F238E27FC236}">
                        <a16:creationId xmlns:a16="http://schemas.microsoft.com/office/drawing/2014/main" id="{D1E63AF6-0E72-4E20-897B-DA6E82327F05}"/>
                      </a:ext>
                    </a:extLst>
                  </p:cNvPr>
                  <p:cNvSpPr/>
                  <p:nvPr/>
                </p:nvSpPr>
                <p:spPr>
                  <a:xfrm>
                    <a:off x="6169906" y="2727285"/>
                    <a:ext cx="687057" cy="63300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83" name="Rectangle 182">
                    <a:extLst>
                      <a:ext uri="{FF2B5EF4-FFF2-40B4-BE49-F238E27FC236}">
                        <a16:creationId xmlns:a16="http://schemas.microsoft.com/office/drawing/2014/main" id="{29A8A8C7-CDE6-4FD9-A975-09A2DE6CC10B}"/>
                      </a:ext>
                    </a:extLst>
                  </p:cNvPr>
                  <p:cNvSpPr/>
                  <p:nvPr/>
                </p:nvSpPr>
                <p:spPr>
                  <a:xfrm>
                    <a:off x="5280416" y="2804290"/>
                    <a:ext cx="343627" cy="478996"/>
                  </a:xfrm>
                  <a:prstGeom prst="rect">
                    <a:avLst/>
                  </a:prstGeom>
                </p:spPr>
                <p:style>
                  <a:lnRef idx="1">
                    <a:schemeClr val="accent6"/>
                  </a:lnRef>
                  <a:fillRef idx="3">
                    <a:schemeClr val="accent6"/>
                  </a:fillRef>
                  <a:effectRef idx="2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84" name="Rectangle 183">
                    <a:extLst>
                      <a:ext uri="{FF2B5EF4-FFF2-40B4-BE49-F238E27FC236}">
                        <a16:creationId xmlns:a16="http://schemas.microsoft.com/office/drawing/2014/main" id="{5978F45B-0419-4CF0-BE15-A4C19A6CD90D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6341622" y="1853430"/>
                    <a:ext cx="343627" cy="473953"/>
                  </a:xfrm>
                  <a:prstGeom prst="rect">
                    <a:avLst/>
                  </a:prstGeom>
                </p:spPr>
                <p:style>
                  <a:lnRef idx="1">
                    <a:schemeClr val="accent6"/>
                  </a:lnRef>
                  <a:fillRef idx="3">
                    <a:schemeClr val="accent6"/>
                  </a:fillRef>
                  <a:effectRef idx="2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85" name="Rectangle 184">
                    <a:extLst>
                      <a:ext uri="{FF2B5EF4-FFF2-40B4-BE49-F238E27FC236}">
                        <a16:creationId xmlns:a16="http://schemas.microsoft.com/office/drawing/2014/main" id="{C331A949-3819-48DC-8C1C-514A364D594A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358228" y="3719185"/>
                    <a:ext cx="310414" cy="497977"/>
                  </a:xfrm>
                  <a:prstGeom prst="rect">
                    <a:avLst/>
                  </a:prstGeom>
                </p:spPr>
                <p:style>
                  <a:lnRef idx="1">
                    <a:schemeClr val="accent6"/>
                  </a:lnRef>
                  <a:fillRef idx="3">
                    <a:schemeClr val="accent6"/>
                  </a:fillRef>
                  <a:effectRef idx="2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86" name="Rectangle 185">
                    <a:extLst>
                      <a:ext uri="{FF2B5EF4-FFF2-40B4-BE49-F238E27FC236}">
                        <a16:creationId xmlns:a16="http://schemas.microsoft.com/office/drawing/2014/main" id="{3E75F68C-C516-40FD-9867-3C157ED23AD0}"/>
                      </a:ext>
                    </a:extLst>
                  </p:cNvPr>
                  <p:cNvSpPr/>
                  <p:nvPr/>
                </p:nvSpPr>
                <p:spPr>
                  <a:xfrm>
                    <a:off x="7336978" y="2804291"/>
                    <a:ext cx="343627" cy="478996"/>
                  </a:xfrm>
                  <a:prstGeom prst="rect">
                    <a:avLst/>
                  </a:prstGeom>
                </p:spPr>
                <p:style>
                  <a:lnRef idx="1">
                    <a:schemeClr val="accent6"/>
                  </a:lnRef>
                  <a:fillRef idx="3">
                    <a:schemeClr val="accent6"/>
                  </a:fillRef>
                  <a:effectRef idx="2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187" name="Straight Arrow Connector 186">
                    <a:extLst>
                      <a:ext uri="{FF2B5EF4-FFF2-40B4-BE49-F238E27FC236}">
                        <a16:creationId xmlns:a16="http://schemas.microsoft.com/office/drawing/2014/main" id="{84F412B9-AE91-48CB-8ADE-3A227515FDE2}"/>
                      </a:ext>
                    </a:extLst>
                  </p:cNvPr>
                  <p:cNvCxnSpPr>
                    <a:cxnSpLocks/>
                    <a:stCxn id="183" idx="3"/>
                    <a:endCxn id="182" idx="1"/>
                  </p:cNvCxnSpPr>
                  <p:nvPr/>
                </p:nvCxnSpPr>
                <p:spPr>
                  <a:xfrm>
                    <a:off x="5624043" y="3043788"/>
                    <a:ext cx="545863" cy="1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8" name="Straight Arrow Connector 187">
                    <a:extLst>
                      <a:ext uri="{FF2B5EF4-FFF2-40B4-BE49-F238E27FC236}">
                        <a16:creationId xmlns:a16="http://schemas.microsoft.com/office/drawing/2014/main" id="{28580C35-41C6-40BB-BF7A-7BC4BCF6989F}"/>
                      </a:ext>
                    </a:extLst>
                  </p:cNvPr>
                  <p:cNvCxnSpPr>
                    <a:cxnSpLocks/>
                    <a:stCxn id="186" idx="1"/>
                    <a:endCxn id="182" idx="3"/>
                  </p:cNvCxnSpPr>
                  <p:nvPr/>
                </p:nvCxnSpPr>
                <p:spPr>
                  <a:xfrm flipH="1">
                    <a:off x="6856963" y="3043789"/>
                    <a:ext cx="480015" cy="0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9" name="Straight Arrow Connector 188">
                    <a:extLst>
                      <a:ext uri="{FF2B5EF4-FFF2-40B4-BE49-F238E27FC236}">
                        <a16:creationId xmlns:a16="http://schemas.microsoft.com/office/drawing/2014/main" id="{AA573D4E-2B68-41E0-A308-B2F56588E3D7}"/>
                      </a:ext>
                    </a:extLst>
                  </p:cNvPr>
                  <p:cNvCxnSpPr>
                    <a:cxnSpLocks/>
                    <a:stCxn id="184" idx="1"/>
                    <a:endCxn id="182" idx="0"/>
                  </p:cNvCxnSpPr>
                  <p:nvPr/>
                </p:nvCxnSpPr>
                <p:spPr>
                  <a:xfrm flipH="1">
                    <a:off x="6513435" y="2262220"/>
                    <a:ext cx="2" cy="465065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0" name="Straight Arrow Connector 189">
                    <a:extLst>
                      <a:ext uri="{FF2B5EF4-FFF2-40B4-BE49-F238E27FC236}">
                        <a16:creationId xmlns:a16="http://schemas.microsoft.com/office/drawing/2014/main" id="{61974DE4-3779-49FA-866E-F7AF64CE135F}"/>
                      </a:ext>
                    </a:extLst>
                  </p:cNvPr>
                  <p:cNvCxnSpPr>
                    <a:cxnSpLocks/>
                    <a:stCxn id="185" idx="1"/>
                    <a:endCxn id="182" idx="2"/>
                  </p:cNvCxnSpPr>
                  <p:nvPr/>
                </p:nvCxnSpPr>
                <p:spPr>
                  <a:xfrm flipH="1" flipV="1">
                    <a:off x="6513435" y="3360293"/>
                    <a:ext cx="1" cy="452673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pic>
              <p:nvPicPr>
                <p:cNvPr id="180" name="Content Placeholder 58" descr="Close">
                  <a:extLst>
                    <a:ext uri="{FF2B5EF4-FFF2-40B4-BE49-F238E27FC236}">
                      <a16:creationId xmlns:a16="http://schemas.microsoft.com/office/drawing/2014/main" id="{098E51B9-6F1D-41A6-91B8-54A5EB4992E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303545" y="3222854"/>
                  <a:ext cx="562547" cy="562547"/>
                </a:xfrm>
                <a:prstGeom prst="rect">
                  <a:avLst/>
                </a:prstGeom>
              </p:spPr>
            </p:pic>
          </p:grp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380F6021-1F8C-42E4-B354-5B7D8EDE8DBD}"/>
                  </a:ext>
                </a:extLst>
              </p:cNvPr>
              <p:cNvGrpSpPr/>
              <p:nvPr/>
            </p:nvGrpSpPr>
            <p:grpSpPr>
              <a:xfrm>
                <a:off x="808031" y="4049563"/>
                <a:ext cx="920006" cy="864643"/>
                <a:chOff x="7654967" y="2625306"/>
                <a:chExt cx="1798612" cy="1690377"/>
              </a:xfrm>
            </p:grpSpPr>
            <p:grpSp>
              <p:nvGrpSpPr>
                <p:cNvPr id="167" name="Group 166">
                  <a:extLst>
                    <a:ext uri="{FF2B5EF4-FFF2-40B4-BE49-F238E27FC236}">
                      <a16:creationId xmlns:a16="http://schemas.microsoft.com/office/drawing/2014/main" id="{426CB4A8-A01F-477D-BA79-5558FE889953}"/>
                    </a:ext>
                  </a:extLst>
                </p:cNvPr>
                <p:cNvGrpSpPr/>
                <p:nvPr/>
              </p:nvGrpSpPr>
              <p:grpSpPr>
                <a:xfrm>
                  <a:off x="7654967" y="2625306"/>
                  <a:ext cx="1798612" cy="1690377"/>
                  <a:chOff x="5275729" y="1913324"/>
                  <a:chExt cx="2404876" cy="2210057"/>
                </a:xfrm>
              </p:grpSpPr>
              <p:sp>
                <p:nvSpPr>
                  <p:cNvPr id="169" name="Rectangle 168">
                    <a:extLst>
                      <a:ext uri="{FF2B5EF4-FFF2-40B4-BE49-F238E27FC236}">
                        <a16:creationId xmlns:a16="http://schemas.microsoft.com/office/drawing/2014/main" id="{40CC9420-A465-4C04-A8A6-9F5464D0ABAA}"/>
                      </a:ext>
                    </a:extLst>
                  </p:cNvPr>
                  <p:cNvSpPr/>
                  <p:nvPr/>
                </p:nvSpPr>
                <p:spPr>
                  <a:xfrm>
                    <a:off x="5275729" y="1913324"/>
                    <a:ext cx="2395071" cy="2209944"/>
                  </a:xfrm>
                  <a:prstGeom prst="rect">
                    <a:avLst/>
                  </a:prstGeom>
                  <a:solidFill>
                    <a:srgbClr val="92D050"/>
                  </a:solidFill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0" name="Rectangle 169">
                    <a:extLst>
                      <a:ext uri="{FF2B5EF4-FFF2-40B4-BE49-F238E27FC236}">
                        <a16:creationId xmlns:a16="http://schemas.microsoft.com/office/drawing/2014/main" id="{BD2D5913-047A-45F4-A9E9-72802B1079EE}"/>
                      </a:ext>
                    </a:extLst>
                  </p:cNvPr>
                  <p:cNvSpPr/>
                  <p:nvPr/>
                </p:nvSpPr>
                <p:spPr>
                  <a:xfrm>
                    <a:off x="6169906" y="2727285"/>
                    <a:ext cx="687057" cy="63300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71" name="Rectangle 170">
                    <a:extLst>
                      <a:ext uri="{FF2B5EF4-FFF2-40B4-BE49-F238E27FC236}">
                        <a16:creationId xmlns:a16="http://schemas.microsoft.com/office/drawing/2014/main" id="{10EF0DBD-DFAD-4FD1-9EAA-406BBE5E80B0}"/>
                      </a:ext>
                    </a:extLst>
                  </p:cNvPr>
                  <p:cNvSpPr/>
                  <p:nvPr/>
                </p:nvSpPr>
                <p:spPr>
                  <a:xfrm>
                    <a:off x="5280416" y="2804290"/>
                    <a:ext cx="343627" cy="478996"/>
                  </a:xfrm>
                  <a:prstGeom prst="rect">
                    <a:avLst/>
                  </a:prstGeom>
                </p:spPr>
                <p:style>
                  <a:lnRef idx="1">
                    <a:schemeClr val="accent6"/>
                  </a:lnRef>
                  <a:fillRef idx="3">
                    <a:schemeClr val="accent6"/>
                  </a:fillRef>
                  <a:effectRef idx="2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2" name="Rectangle 171">
                    <a:extLst>
                      <a:ext uri="{FF2B5EF4-FFF2-40B4-BE49-F238E27FC236}">
                        <a16:creationId xmlns:a16="http://schemas.microsoft.com/office/drawing/2014/main" id="{9D6D3CD1-A78A-4B3D-8AE4-A3B73E60D369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6341622" y="1853430"/>
                    <a:ext cx="343627" cy="473953"/>
                  </a:xfrm>
                  <a:prstGeom prst="rect">
                    <a:avLst/>
                  </a:prstGeom>
                </p:spPr>
                <p:style>
                  <a:lnRef idx="1">
                    <a:schemeClr val="accent6"/>
                  </a:lnRef>
                  <a:fillRef idx="3">
                    <a:schemeClr val="accent6"/>
                  </a:fillRef>
                  <a:effectRef idx="2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3" name="Rectangle 172">
                    <a:extLst>
                      <a:ext uri="{FF2B5EF4-FFF2-40B4-BE49-F238E27FC236}">
                        <a16:creationId xmlns:a16="http://schemas.microsoft.com/office/drawing/2014/main" id="{C08257D6-AD7C-4926-85DF-2B06EF9B7FDA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358228" y="3719185"/>
                    <a:ext cx="310414" cy="497977"/>
                  </a:xfrm>
                  <a:prstGeom prst="rect">
                    <a:avLst/>
                  </a:prstGeom>
                </p:spPr>
                <p:style>
                  <a:lnRef idx="1">
                    <a:schemeClr val="accent6"/>
                  </a:lnRef>
                  <a:fillRef idx="3">
                    <a:schemeClr val="accent6"/>
                  </a:fillRef>
                  <a:effectRef idx="2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4" name="Rectangle 173">
                    <a:extLst>
                      <a:ext uri="{FF2B5EF4-FFF2-40B4-BE49-F238E27FC236}">
                        <a16:creationId xmlns:a16="http://schemas.microsoft.com/office/drawing/2014/main" id="{D9002682-045B-493F-ADEB-D4C36C34ABD9}"/>
                      </a:ext>
                    </a:extLst>
                  </p:cNvPr>
                  <p:cNvSpPr/>
                  <p:nvPr/>
                </p:nvSpPr>
                <p:spPr>
                  <a:xfrm>
                    <a:off x="7336978" y="2804291"/>
                    <a:ext cx="343627" cy="478996"/>
                  </a:xfrm>
                  <a:prstGeom prst="rect">
                    <a:avLst/>
                  </a:prstGeom>
                </p:spPr>
                <p:style>
                  <a:lnRef idx="1">
                    <a:schemeClr val="accent6"/>
                  </a:lnRef>
                  <a:fillRef idx="3">
                    <a:schemeClr val="accent6"/>
                  </a:fillRef>
                  <a:effectRef idx="2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175" name="Straight Arrow Connector 174">
                    <a:extLst>
                      <a:ext uri="{FF2B5EF4-FFF2-40B4-BE49-F238E27FC236}">
                        <a16:creationId xmlns:a16="http://schemas.microsoft.com/office/drawing/2014/main" id="{54002668-8B15-4F3E-A833-424D35ADE6A7}"/>
                      </a:ext>
                    </a:extLst>
                  </p:cNvPr>
                  <p:cNvCxnSpPr>
                    <a:cxnSpLocks/>
                    <a:stCxn id="171" idx="3"/>
                    <a:endCxn id="170" idx="1"/>
                  </p:cNvCxnSpPr>
                  <p:nvPr/>
                </p:nvCxnSpPr>
                <p:spPr>
                  <a:xfrm>
                    <a:off x="5624043" y="3043788"/>
                    <a:ext cx="545863" cy="1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6" name="Straight Arrow Connector 175">
                    <a:extLst>
                      <a:ext uri="{FF2B5EF4-FFF2-40B4-BE49-F238E27FC236}">
                        <a16:creationId xmlns:a16="http://schemas.microsoft.com/office/drawing/2014/main" id="{7A7DD004-F0DB-4399-9E17-08BFCFE3F131}"/>
                      </a:ext>
                    </a:extLst>
                  </p:cNvPr>
                  <p:cNvCxnSpPr>
                    <a:cxnSpLocks/>
                    <a:stCxn id="174" idx="1"/>
                    <a:endCxn id="170" idx="3"/>
                  </p:cNvCxnSpPr>
                  <p:nvPr/>
                </p:nvCxnSpPr>
                <p:spPr>
                  <a:xfrm flipH="1">
                    <a:off x="6856963" y="3043789"/>
                    <a:ext cx="480015" cy="0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7" name="Straight Arrow Connector 176">
                    <a:extLst>
                      <a:ext uri="{FF2B5EF4-FFF2-40B4-BE49-F238E27FC236}">
                        <a16:creationId xmlns:a16="http://schemas.microsoft.com/office/drawing/2014/main" id="{970DD864-D716-42B5-B14B-5FBA7BFE19B8}"/>
                      </a:ext>
                    </a:extLst>
                  </p:cNvPr>
                  <p:cNvCxnSpPr>
                    <a:cxnSpLocks/>
                    <a:stCxn id="172" idx="1"/>
                    <a:endCxn id="170" idx="0"/>
                  </p:cNvCxnSpPr>
                  <p:nvPr/>
                </p:nvCxnSpPr>
                <p:spPr>
                  <a:xfrm flipH="1">
                    <a:off x="6513435" y="2262220"/>
                    <a:ext cx="2" cy="465065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8" name="Straight Arrow Connector 177">
                    <a:extLst>
                      <a:ext uri="{FF2B5EF4-FFF2-40B4-BE49-F238E27FC236}">
                        <a16:creationId xmlns:a16="http://schemas.microsoft.com/office/drawing/2014/main" id="{72F5F887-B37C-479D-B0CA-5E336E859308}"/>
                      </a:ext>
                    </a:extLst>
                  </p:cNvPr>
                  <p:cNvCxnSpPr>
                    <a:cxnSpLocks/>
                    <a:stCxn id="173" idx="1"/>
                    <a:endCxn id="170" idx="2"/>
                  </p:cNvCxnSpPr>
                  <p:nvPr/>
                </p:nvCxnSpPr>
                <p:spPr>
                  <a:xfrm flipH="1" flipV="1">
                    <a:off x="6513435" y="3360293"/>
                    <a:ext cx="1" cy="452673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pic>
              <p:nvPicPr>
                <p:cNvPr id="168" name="Content Placeholder 58" descr="Close">
                  <a:extLst>
                    <a:ext uri="{FF2B5EF4-FFF2-40B4-BE49-F238E27FC236}">
                      <a16:creationId xmlns:a16="http://schemas.microsoft.com/office/drawing/2014/main" id="{92D04F89-5B8C-4CE3-8045-2469E985253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303545" y="3222854"/>
                  <a:ext cx="562547" cy="562547"/>
                </a:xfrm>
                <a:prstGeom prst="rect">
                  <a:avLst/>
                </a:prstGeom>
              </p:spPr>
            </p:pic>
          </p:grpSp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85780CB8-4CB6-4318-BFEC-4F1DB6761E93}"/>
                  </a:ext>
                </a:extLst>
              </p:cNvPr>
              <p:cNvGrpSpPr/>
              <p:nvPr/>
            </p:nvGrpSpPr>
            <p:grpSpPr>
              <a:xfrm>
                <a:off x="4009123" y="2748390"/>
                <a:ext cx="920006" cy="864643"/>
                <a:chOff x="7654967" y="2625306"/>
                <a:chExt cx="1798612" cy="1690377"/>
              </a:xfrm>
            </p:grpSpPr>
            <p:grpSp>
              <p:nvGrpSpPr>
                <p:cNvPr id="155" name="Group 154">
                  <a:extLst>
                    <a:ext uri="{FF2B5EF4-FFF2-40B4-BE49-F238E27FC236}">
                      <a16:creationId xmlns:a16="http://schemas.microsoft.com/office/drawing/2014/main" id="{8303C203-08E8-4E40-AC40-DC8E7D047A17}"/>
                    </a:ext>
                  </a:extLst>
                </p:cNvPr>
                <p:cNvGrpSpPr/>
                <p:nvPr/>
              </p:nvGrpSpPr>
              <p:grpSpPr>
                <a:xfrm>
                  <a:off x="7654967" y="2625306"/>
                  <a:ext cx="1798612" cy="1690377"/>
                  <a:chOff x="5275729" y="1913324"/>
                  <a:chExt cx="2404876" cy="2210057"/>
                </a:xfrm>
              </p:grpSpPr>
              <p:sp>
                <p:nvSpPr>
                  <p:cNvPr id="157" name="Rectangle 156">
                    <a:extLst>
                      <a:ext uri="{FF2B5EF4-FFF2-40B4-BE49-F238E27FC236}">
                        <a16:creationId xmlns:a16="http://schemas.microsoft.com/office/drawing/2014/main" id="{6C9C7D7F-EF4F-4F84-8600-2D74EDFB9297}"/>
                      </a:ext>
                    </a:extLst>
                  </p:cNvPr>
                  <p:cNvSpPr/>
                  <p:nvPr/>
                </p:nvSpPr>
                <p:spPr>
                  <a:xfrm>
                    <a:off x="5275729" y="1913324"/>
                    <a:ext cx="2395071" cy="2209944"/>
                  </a:xfrm>
                  <a:prstGeom prst="rect">
                    <a:avLst/>
                  </a:prstGeom>
                  <a:solidFill>
                    <a:srgbClr val="92D050"/>
                  </a:solidFill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8" name="Rectangle 157">
                    <a:extLst>
                      <a:ext uri="{FF2B5EF4-FFF2-40B4-BE49-F238E27FC236}">
                        <a16:creationId xmlns:a16="http://schemas.microsoft.com/office/drawing/2014/main" id="{A1454F27-D974-4D69-94BD-704BC3B53591}"/>
                      </a:ext>
                    </a:extLst>
                  </p:cNvPr>
                  <p:cNvSpPr/>
                  <p:nvPr/>
                </p:nvSpPr>
                <p:spPr>
                  <a:xfrm>
                    <a:off x="6169906" y="2727285"/>
                    <a:ext cx="687057" cy="63300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59" name="Rectangle 158">
                    <a:extLst>
                      <a:ext uri="{FF2B5EF4-FFF2-40B4-BE49-F238E27FC236}">
                        <a16:creationId xmlns:a16="http://schemas.microsoft.com/office/drawing/2014/main" id="{AEAC3029-5E2E-41E8-B75A-4545862191C0}"/>
                      </a:ext>
                    </a:extLst>
                  </p:cNvPr>
                  <p:cNvSpPr/>
                  <p:nvPr/>
                </p:nvSpPr>
                <p:spPr>
                  <a:xfrm>
                    <a:off x="5280416" y="2804290"/>
                    <a:ext cx="343627" cy="478996"/>
                  </a:xfrm>
                  <a:prstGeom prst="rect">
                    <a:avLst/>
                  </a:prstGeom>
                </p:spPr>
                <p:style>
                  <a:lnRef idx="1">
                    <a:schemeClr val="accent6"/>
                  </a:lnRef>
                  <a:fillRef idx="3">
                    <a:schemeClr val="accent6"/>
                  </a:fillRef>
                  <a:effectRef idx="2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0" name="Rectangle 159">
                    <a:extLst>
                      <a:ext uri="{FF2B5EF4-FFF2-40B4-BE49-F238E27FC236}">
                        <a16:creationId xmlns:a16="http://schemas.microsoft.com/office/drawing/2014/main" id="{AA46C154-156A-4F69-91A3-24041627741D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6341622" y="1853430"/>
                    <a:ext cx="343627" cy="473953"/>
                  </a:xfrm>
                  <a:prstGeom prst="rect">
                    <a:avLst/>
                  </a:prstGeom>
                </p:spPr>
                <p:style>
                  <a:lnRef idx="1">
                    <a:schemeClr val="accent6"/>
                  </a:lnRef>
                  <a:fillRef idx="3">
                    <a:schemeClr val="accent6"/>
                  </a:fillRef>
                  <a:effectRef idx="2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1" name="Rectangle 160">
                    <a:extLst>
                      <a:ext uri="{FF2B5EF4-FFF2-40B4-BE49-F238E27FC236}">
                        <a16:creationId xmlns:a16="http://schemas.microsoft.com/office/drawing/2014/main" id="{720D0D2E-2EF4-4E84-B9A4-E9FC25CE62DC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358228" y="3719185"/>
                    <a:ext cx="310414" cy="497977"/>
                  </a:xfrm>
                  <a:prstGeom prst="rect">
                    <a:avLst/>
                  </a:prstGeom>
                </p:spPr>
                <p:style>
                  <a:lnRef idx="1">
                    <a:schemeClr val="accent6"/>
                  </a:lnRef>
                  <a:fillRef idx="3">
                    <a:schemeClr val="accent6"/>
                  </a:fillRef>
                  <a:effectRef idx="2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2" name="Rectangle 161">
                    <a:extLst>
                      <a:ext uri="{FF2B5EF4-FFF2-40B4-BE49-F238E27FC236}">
                        <a16:creationId xmlns:a16="http://schemas.microsoft.com/office/drawing/2014/main" id="{94880AC3-C0E5-486E-B20C-F81D3F62553A}"/>
                      </a:ext>
                    </a:extLst>
                  </p:cNvPr>
                  <p:cNvSpPr/>
                  <p:nvPr/>
                </p:nvSpPr>
                <p:spPr>
                  <a:xfrm>
                    <a:off x="7336978" y="2804291"/>
                    <a:ext cx="343627" cy="478996"/>
                  </a:xfrm>
                  <a:prstGeom prst="rect">
                    <a:avLst/>
                  </a:prstGeom>
                </p:spPr>
                <p:style>
                  <a:lnRef idx="1">
                    <a:schemeClr val="accent6"/>
                  </a:lnRef>
                  <a:fillRef idx="3">
                    <a:schemeClr val="accent6"/>
                  </a:fillRef>
                  <a:effectRef idx="2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163" name="Straight Arrow Connector 162">
                    <a:extLst>
                      <a:ext uri="{FF2B5EF4-FFF2-40B4-BE49-F238E27FC236}">
                        <a16:creationId xmlns:a16="http://schemas.microsoft.com/office/drawing/2014/main" id="{69966382-D7D9-4197-A0E0-4D75795514F9}"/>
                      </a:ext>
                    </a:extLst>
                  </p:cNvPr>
                  <p:cNvCxnSpPr>
                    <a:cxnSpLocks/>
                    <a:stCxn id="159" idx="3"/>
                    <a:endCxn id="158" idx="1"/>
                  </p:cNvCxnSpPr>
                  <p:nvPr/>
                </p:nvCxnSpPr>
                <p:spPr>
                  <a:xfrm>
                    <a:off x="5624043" y="3043788"/>
                    <a:ext cx="545863" cy="1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4" name="Straight Arrow Connector 163">
                    <a:extLst>
                      <a:ext uri="{FF2B5EF4-FFF2-40B4-BE49-F238E27FC236}">
                        <a16:creationId xmlns:a16="http://schemas.microsoft.com/office/drawing/2014/main" id="{2772CF50-ABED-4C72-AE36-83CD645DE2A9}"/>
                      </a:ext>
                    </a:extLst>
                  </p:cNvPr>
                  <p:cNvCxnSpPr>
                    <a:cxnSpLocks/>
                    <a:stCxn id="162" idx="1"/>
                    <a:endCxn id="158" idx="3"/>
                  </p:cNvCxnSpPr>
                  <p:nvPr/>
                </p:nvCxnSpPr>
                <p:spPr>
                  <a:xfrm flipH="1">
                    <a:off x="6856963" y="3043789"/>
                    <a:ext cx="480015" cy="0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5" name="Straight Arrow Connector 164">
                    <a:extLst>
                      <a:ext uri="{FF2B5EF4-FFF2-40B4-BE49-F238E27FC236}">
                        <a16:creationId xmlns:a16="http://schemas.microsoft.com/office/drawing/2014/main" id="{E52E33DA-732D-44A8-8614-02B12D3B93B1}"/>
                      </a:ext>
                    </a:extLst>
                  </p:cNvPr>
                  <p:cNvCxnSpPr>
                    <a:cxnSpLocks/>
                    <a:stCxn id="160" idx="1"/>
                    <a:endCxn id="158" idx="0"/>
                  </p:cNvCxnSpPr>
                  <p:nvPr/>
                </p:nvCxnSpPr>
                <p:spPr>
                  <a:xfrm flipH="1">
                    <a:off x="6513435" y="2262220"/>
                    <a:ext cx="2" cy="465065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6" name="Straight Arrow Connector 165">
                    <a:extLst>
                      <a:ext uri="{FF2B5EF4-FFF2-40B4-BE49-F238E27FC236}">
                        <a16:creationId xmlns:a16="http://schemas.microsoft.com/office/drawing/2014/main" id="{7A3D6053-8B91-470F-B369-E12FE317C88C}"/>
                      </a:ext>
                    </a:extLst>
                  </p:cNvPr>
                  <p:cNvCxnSpPr>
                    <a:cxnSpLocks/>
                    <a:stCxn id="161" idx="1"/>
                    <a:endCxn id="158" idx="2"/>
                  </p:cNvCxnSpPr>
                  <p:nvPr/>
                </p:nvCxnSpPr>
                <p:spPr>
                  <a:xfrm flipH="1" flipV="1">
                    <a:off x="6513435" y="3360293"/>
                    <a:ext cx="1" cy="452673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pic>
              <p:nvPicPr>
                <p:cNvPr id="156" name="Content Placeholder 58" descr="Close">
                  <a:extLst>
                    <a:ext uri="{FF2B5EF4-FFF2-40B4-BE49-F238E27FC236}">
                      <a16:creationId xmlns:a16="http://schemas.microsoft.com/office/drawing/2014/main" id="{663A4F83-850B-4CF3-9CDA-27447E8C71C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303545" y="3222854"/>
                  <a:ext cx="562547" cy="562547"/>
                </a:xfrm>
                <a:prstGeom prst="rect">
                  <a:avLst/>
                </a:prstGeom>
              </p:spPr>
            </p:pic>
          </p:grpSp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18CF6259-5DDB-4231-8E29-423444B3492D}"/>
                  </a:ext>
                </a:extLst>
              </p:cNvPr>
              <p:cNvGrpSpPr/>
              <p:nvPr/>
            </p:nvGrpSpPr>
            <p:grpSpPr>
              <a:xfrm>
                <a:off x="5584808" y="4104887"/>
                <a:ext cx="920006" cy="864643"/>
                <a:chOff x="7654967" y="2625306"/>
                <a:chExt cx="1798612" cy="1690377"/>
              </a:xfrm>
            </p:grpSpPr>
            <p:grpSp>
              <p:nvGrpSpPr>
                <p:cNvPr id="143" name="Group 142">
                  <a:extLst>
                    <a:ext uri="{FF2B5EF4-FFF2-40B4-BE49-F238E27FC236}">
                      <a16:creationId xmlns:a16="http://schemas.microsoft.com/office/drawing/2014/main" id="{113A93B6-7BE5-426A-8942-66D944A19542}"/>
                    </a:ext>
                  </a:extLst>
                </p:cNvPr>
                <p:cNvGrpSpPr/>
                <p:nvPr/>
              </p:nvGrpSpPr>
              <p:grpSpPr>
                <a:xfrm>
                  <a:off x="7654967" y="2625306"/>
                  <a:ext cx="1798612" cy="1690377"/>
                  <a:chOff x="5275729" y="1913324"/>
                  <a:chExt cx="2404876" cy="2210057"/>
                </a:xfrm>
              </p:grpSpPr>
              <p:sp>
                <p:nvSpPr>
                  <p:cNvPr id="145" name="Rectangle 144">
                    <a:extLst>
                      <a:ext uri="{FF2B5EF4-FFF2-40B4-BE49-F238E27FC236}">
                        <a16:creationId xmlns:a16="http://schemas.microsoft.com/office/drawing/2014/main" id="{75C1E664-44ED-4710-A954-11587F5A7072}"/>
                      </a:ext>
                    </a:extLst>
                  </p:cNvPr>
                  <p:cNvSpPr/>
                  <p:nvPr/>
                </p:nvSpPr>
                <p:spPr>
                  <a:xfrm>
                    <a:off x="5275729" y="1913324"/>
                    <a:ext cx="2395071" cy="2209944"/>
                  </a:xfrm>
                  <a:prstGeom prst="rect">
                    <a:avLst/>
                  </a:prstGeom>
                  <a:solidFill>
                    <a:srgbClr val="92D050"/>
                  </a:solidFill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6" name="Rectangle 145">
                    <a:extLst>
                      <a:ext uri="{FF2B5EF4-FFF2-40B4-BE49-F238E27FC236}">
                        <a16:creationId xmlns:a16="http://schemas.microsoft.com/office/drawing/2014/main" id="{784D6AEB-1BAF-426D-B850-38B94BB808AE}"/>
                      </a:ext>
                    </a:extLst>
                  </p:cNvPr>
                  <p:cNvSpPr/>
                  <p:nvPr/>
                </p:nvSpPr>
                <p:spPr>
                  <a:xfrm>
                    <a:off x="6169906" y="2727285"/>
                    <a:ext cx="687057" cy="63300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47" name="Rectangle 146">
                    <a:extLst>
                      <a:ext uri="{FF2B5EF4-FFF2-40B4-BE49-F238E27FC236}">
                        <a16:creationId xmlns:a16="http://schemas.microsoft.com/office/drawing/2014/main" id="{627716E1-61CA-4CF6-9C71-37EA945F2150}"/>
                      </a:ext>
                    </a:extLst>
                  </p:cNvPr>
                  <p:cNvSpPr/>
                  <p:nvPr/>
                </p:nvSpPr>
                <p:spPr>
                  <a:xfrm>
                    <a:off x="5280416" y="2804290"/>
                    <a:ext cx="343627" cy="478996"/>
                  </a:xfrm>
                  <a:prstGeom prst="rect">
                    <a:avLst/>
                  </a:prstGeom>
                </p:spPr>
                <p:style>
                  <a:lnRef idx="1">
                    <a:schemeClr val="accent6"/>
                  </a:lnRef>
                  <a:fillRef idx="3">
                    <a:schemeClr val="accent6"/>
                  </a:fillRef>
                  <a:effectRef idx="2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8" name="Rectangle 147">
                    <a:extLst>
                      <a:ext uri="{FF2B5EF4-FFF2-40B4-BE49-F238E27FC236}">
                        <a16:creationId xmlns:a16="http://schemas.microsoft.com/office/drawing/2014/main" id="{DD09A45C-E4D9-48F4-816C-9C54F843B2FE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6341622" y="1853430"/>
                    <a:ext cx="343627" cy="473953"/>
                  </a:xfrm>
                  <a:prstGeom prst="rect">
                    <a:avLst/>
                  </a:prstGeom>
                </p:spPr>
                <p:style>
                  <a:lnRef idx="1">
                    <a:schemeClr val="accent6"/>
                  </a:lnRef>
                  <a:fillRef idx="3">
                    <a:schemeClr val="accent6"/>
                  </a:fillRef>
                  <a:effectRef idx="2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9" name="Rectangle 148">
                    <a:extLst>
                      <a:ext uri="{FF2B5EF4-FFF2-40B4-BE49-F238E27FC236}">
                        <a16:creationId xmlns:a16="http://schemas.microsoft.com/office/drawing/2014/main" id="{7CF77DEC-8428-4259-9F96-4274338EE68E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358228" y="3719185"/>
                    <a:ext cx="310414" cy="497977"/>
                  </a:xfrm>
                  <a:prstGeom prst="rect">
                    <a:avLst/>
                  </a:prstGeom>
                </p:spPr>
                <p:style>
                  <a:lnRef idx="1">
                    <a:schemeClr val="accent6"/>
                  </a:lnRef>
                  <a:fillRef idx="3">
                    <a:schemeClr val="accent6"/>
                  </a:fillRef>
                  <a:effectRef idx="2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0" name="Rectangle 149">
                    <a:extLst>
                      <a:ext uri="{FF2B5EF4-FFF2-40B4-BE49-F238E27FC236}">
                        <a16:creationId xmlns:a16="http://schemas.microsoft.com/office/drawing/2014/main" id="{5B3829DB-9D26-4D93-BFAB-C98B82D0BE88}"/>
                      </a:ext>
                    </a:extLst>
                  </p:cNvPr>
                  <p:cNvSpPr/>
                  <p:nvPr/>
                </p:nvSpPr>
                <p:spPr>
                  <a:xfrm>
                    <a:off x="7336978" y="2804291"/>
                    <a:ext cx="343627" cy="478996"/>
                  </a:xfrm>
                  <a:prstGeom prst="rect">
                    <a:avLst/>
                  </a:prstGeom>
                </p:spPr>
                <p:style>
                  <a:lnRef idx="1">
                    <a:schemeClr val="accent6"/>
                  </a:lnRef>
                  <a:fillRef idx="3">
                    <a:schemeClr val="accent6"/>
                  </a:fillRef>
                  <a:effectRef idx="2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151" name="Straight Arrow Connector 150">
                    <a:extLst>
                      <a:ext uri="{FF2B5EF4-FFF2-40B4-BE49-F238E27FC236}">
                        <a16:creationId xmlns:a16="http://schemas.microsoft.com/office/drawing/2014/main" id="{EDD1645D-4213-445C-AB7E-AC91B1A0C297}"/>
                      </a:ext>
                    </a:extLst>
                  </p:cNvPr>
                  <p:cNvCxnSpPr>
                    <a:cxnSpLocks/>
                    <a:stCxn id="147" idx="3"/>
                    <a:endCxn id="146" idx="1"/>
                  </p:cNvCxnSpPr>
                  <p:nvPr/>
                </p:nvCxnSpPr>
                <p:spPr>
                  <a:xfrm>
                    <a:off x="5624043" y="3043788"/>
                    <a:ext cx="545863" cy="1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2" name="Straight Arrow Connector 151">
                    <a:extLst>
                      <a:ext uri="{FF2B5EF4-FFF2-40B4-BE49-F238E27FC236}">
                        <a16:creationId xmlns:a16="http://schemas.microsoft.com/office/drawing/2014/main" id="{0284ABF3-48C6-4FCA-BE3D-2132D4B706B0}"/>
                      </a:ext>
                    </a:extLst>
                  </p:cNvPr>
                  <p:cNvCxnSpPr>
                    <a:cxnSpLocks/>
                    <a:stCxn id="150" idx="1"/>
                    <a:endCxn id="146" idx="3"/>
                  </p:cNvCxnSpPr>
                  <p:nvPr/>
                </p:nvCxnSpPr>
                <p:spPr>
                  <a:xfrm flipH="1">
                    <a:off x="6856963" y="3043789"/>
                    <a:ext cx="480015" cy="0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3" name="Straight Arrow Connector 152">
                    <a:extLst>
                      <a:ext uri="{FF2B5EF4-FFF2-40B4-BE49-F238E27FC236}">
                        <a16:creationId xmlns:a16="http://schemas.microsoft.com/office/drawing/2014/main" id="{87C89A44-F231-4DDA-B521-5F27A646A87A}"/>
                      </a:ext>
                    </a:extLst>
                  </p:cNvPr>
                  <p:cNvCxnSpPr>
                    <a:cxnSpLocks/>
                    <a:stCxn id="148" idx="1"/>
                    <a:endCxn id="146" idx="0"/>
                  </p:cNvCxnSpPr>
                  <p:nvPr/>
                </p:nvCxnSpPr>
                <p:spPr>
                  <a:xfrm flipH="1">
                    <a:off x="6513435" y="2262220"/>
                    <a:ext cx="2" cy="465065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4" name="Straight Arrow Connector 153">
                    <a:extLst>
                      <a:ext uri="{FF2B5EF4-FFF2-40B4-BE49-F238E27FC236}">
                        <a16:creationId xmlns:a16="http://schemas.microsoft.com/office/drawing/2014/main" id="{B1FA8DB6-8389-4D47-85EB-F7A74EC62AE1}"/>
                      </a:ext>
                    </a:extLst>
                  </p:cNvPr>
                  <p:cNvCxnSpPr>
                    <a:cxnSpLocks/>
                    <a:stCxn id="149" idx="1"/>
                    <a:endCxn id="146" idx="2"/>
                  </p:cNvCxnSpPr>
                  <p:nvPr/>
                </p:nvCxnSpPr>
                <p:spPr>
                  <a:xfrm flipH="1" flipV="1">
                    <a:off x="6513435" y="3360293"/>
                    <a:ext cx="1" cy="452673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pic>
              <p:nvPicPr>
                <p:cNvPr id="144" name="Content Placeholder 58" descr="Close">
                  <a:extLst>
                    <a:ext uri="{FF2B5EF4-FFF2-40B4-BE49-F238E27FC236}">
                      <a16:creationId xmlns:a16="http://schemas.microsoft.com/office/drawing/2014/main" id="{8593CF52-0ED3-4B86-9A2B-D9F664ABC04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303545" y="3222854"/>
                  <a:ext cx="562547" cy="562547"/>
                </a:xfrm>
                <a:prstGeom prst="rect">
                  <a:avLst/>
                </a:prstGeom>
              </p:spPr>
            </p:pic>
          </p:grpSp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56861488-7673-4A31-8138-3F9C75ECDABA}"/>
                  </a:ext>
                </a:extLst>
              </p:cNvPr>
              <p:cNvGrpSpPr/>
              <p:nvPr/>
            </p:nvGrpSpPr>
            <p:grpSpPr>
              <a:xfrm>
                <a:off x="4003331" y="1437467"/>
                <a:ext cx="920006" cy="864643"/>
                <a:chOff x="7654967" y="2625306"/>
                <a:chExt cx="1798612" cy="1690377"/>
              </a:xfrm>
            </p:grpSpPr>
            <p:grpSp>
              <p:nvGrpSpPr>
                <p:cNvPr id="131" name="Group 130">
                  <a:extLst>
                    <a:ext uri="{FF2B5EF4-FFF2-40B4-BE49-F238E27FC236}">
                      <a16:creationId xmlns:a16="http://schemas.microsoft.com/office/drawing/2014/main" id="{0D9F6ECF-DAD8-4657-A8C7-4EA7AA9A3CFC}"/>
                    </a:ext>
                  </a:extLst>
                </p:cNvPr>
                <p:cNvGrpSpPr/>
                <p:nvPr/>
              </p:nvGrpSpPr>
              <p:grpSpPr>
                <a:xfrm>
                  <a:off x="7654967" y="2625306"/>
                  <a:ext cx="1798612" cy="1690377"/>
                  <a:chOff x="5275729" y="1913324"/>
                  <a:chExt cx="2404876" cy="2210057"/>
                </a:xfrm>
              </p:grpSpPr>
              <p:sp>
                <p:nvSpPr>
                  <p:cNvPr id="133" name="Rectangle 132">
                    <a:extLst>
                      <a:ext uri="{FF2B5EF4-FFF2-40B4-BE49-F238E27FC236}">
                        <a16:creationId xmlns:a16="http://schemas.microsoft.com/office/drawing/2014/main" id="{6689C28D-6E9B-4F69-9694-57E5641394E5}"/>
                      </a:ext>
                    </a:extLst>
                  </p:cNvPr>
                  <p:cNvSpPr/>
                  <p:nvPr/>
                </p:nvSpPr>
                <p:spPr>
                  <a:xfrm>
                    <a:off x="5275729" y="1913324"/>
                    <a:ext cx="2395071" cy="2209944"/>
                  </a:xfrm>
                  <a:prstGeom prst="rect">
                    <a:avLst/>
                  </a:prstGeom>
                  <a:solidFill>
                    <a:srgbClr val="92D050"/>
                  </a:solidFill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4" name="Rectangle 133">
                    <a:extLst>
                      <a:ext uri="{FF2B5EF4-FFF2-40B4-BE49-F238E27FC236}">
                        <a16:creationId xmlns:a16="http://schemas.microsoft.com/office/drawing/2014/main" id="{DA436ED8-266A-48AA-8ACA-0EF89B30F7D2}"/>
                      </a:ext>
                    </a:extLst>
                  </p:cNvPr>
                  <p:cNvSpPr/>
                  <p:nvPr/>
                </p:nvSpPr>
                <p:spPr>
                  <a:xfrm>
                    <a:off x="6169906" y="2727285"/>
                    <a:ext cx="687057" cy="63300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35" name="Rectangle 134">
                    <a:extLst>
                      <a:ext uri="{FF2B5EF4-FFF2-40B4-BE49-F238E27FC236}">
                        <a16:creationId xmlns:a16="http://schemas.microsoft.com/office/drawing/2014/main" id="{78C8AAB6-2E08-4D66-9159-DC058DC8FB7D}"/>
                      </a:ext>
                    </a:extLst>
                  </p:cNvPr>
                  <p:cNvSpPr/>
                  <p:nvPr/>
                </p:nvSpPr>
                <p:spPr>
                  <a:xfrm>
                    <a:off x="5280416" y="2804290"/>
                    <a:ext cx="343627" cy="478996"/>
                  </a:xfrm>
                  <a:prstGeom prst="rect">
                    <a:avLst/>
                  </a:prstGeom>
                </p:spPr>
                <p:style>
                  <a:lnRef idx="1">
                    <a:schemeClr val="accent6"/>
                  </a:lnRef>
                  <a:fillRef idx="3">
                    <a:schemeClr val="accent6"/>
                  </a:fillRef>
                  <a:effectRef idx="2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6" name="Rectangle 135">
                    <a:extLst>
                      <a:ext uri="{FF2B5EF4-FFF2-40B4-BE49-F238E27FC236}">
                        <a16:creationId xmlns:a16="http://schemas.microsoft.com/office/drawing/2014/main" id="{10A9BCEF-72F3-4FB7-B6CD-488029FDCEE4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6341622" y="1853430"/>
                    <a:ext cx="343627" cy="473953"/>
                  </a:xfrm>
                  <a:prstGeom prst="rect">
                    <a:avLst/>
                  </a:prstGeom>
                </p:spPr>
                <p:style>
                  <a:lnRef idx="1">
                    <a:schemeClr val="accent6"/>
                  </a:lnRef>
                  <a:fillRef idx="3">
                    <a:schemeClr val="accent6"/>
                  </a:fillRef>
                  <a:effectRef idx="2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7" name="Rectangle 136">
                    <a:extLst>
                      <a:ext uri="{FF2B5EF4-FFF2-40B4-BE49-F238E27FC236}">
                        <a16:creationId xmlns:a16="http://schemas.microsoft.com/office/drawing/2014/main" id="{E9EAF4DC-FA83-47CB-B1CA-64F9D10E3EF2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358228" y="3719185"/>
                    <a:ext cx="310414" cy="497977"/>
                  </a:xfrm>
                  <a:prstGeom prst="rect">
                    <a:avLst/>
                  </a:prstGeom>
                </p:spPr>
                <p:style>
                  <a:lnRef idx="1">
                    <a:schemeClr val="accent6"/>
                  </a:lnRef>
                  <a:fillRef idx="3">
                    <a:schemeClr val="accent6"/>
                  </a:fillRef>
                  <a:effectRef idx="2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8" name="Rectangle 137">
                    <a:extLst>
                      <a:ext uri="{FF2B5EF4-FFF2-40B4-BE49-F238E27FC236}">
                        <a16:creationId xmlns:a16="http://schemas.microsoft.com/office/drawing/2014/main" id="{EBD9F228-A230-49C2-AB28-A9D2C53143E9}"/>
                      </a:ext>
                    </a:extLst>
                  </p:cNvPr>
                  <p:cNvSpPr/>
                  <p:nvPr/>
                </p:nvSpPr>
                <p:spPr>
                  <a:xfrm>
                    <a:off x="7336978" y="2804291"/>
                    <a:ext cx="343627" cy="478996"/>
                  </a:xfrm>
                  <a:prstGeom prst="rect">
                    <a:avLst/>
                  </a:prstGeom>
                </p:spPr>
                <p:style>
                  <a:lnRef idx="1">
                    <a:schemeClr val="accent6"/>
                  </a:lnRef>
                  <a:fillRef idx="3">
                    <a:schemeClr val="accent6"/>
                  </a:fillRef>
                  <a:effectRef idx="2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139" name="Straight Arrow Connector 138">
                    <a:extLst>
                      <a:ext uri="{FF2B5EF4-FFF2-40B4-BE49-F238E27FC236}">
                        <a16:creationId xmlns:a16="http://schemas.microsoft.com/office/drawing/2014/main" id="{0264E153-5CBA-4506-95AF-3873EC880BC8}"/>
                      </a:ext>
                    </a:extLst>
                  </p:cNvPr>
                  <p:cNvCxnSpPr>
                    <a:cxnSpLocks/>
                    <a:stCxn id="135" idx="3"/>
                    <a:endCxn id="134" idx="1"/>
                  </p:cNvCxnSpPr>
                  <p:nvPr/>
                </p:nvCxnSpPr>
                <p:spPr>
                  <a:xfrm>
                    <a:off x="5624043" y="3043788"/>
                    <a:ext cx="545863" cy="1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0" name="Straight Arrow Connector 139">
                    <a:extLst>
                      <a:ext uri="{FF2B5EF4-FFF2-40B4-BE49-F238E27FC236}">
                        <a16:creationId xmlns:a16="http://schemas.microsoft.com/office/drawing/2014/main" id="{BC50C54A-9DD3-4422-8381-9B3BC0145B38}"/>
                      </a:ext>
                    </a:extLst>
                  </p:cNvPr>
                  <p:cNvCxnSpPr>
                    <a:cxnSpLocks/>
                    <a:stCxn id="138" idx="1"/>
                    <a:endCxn id="134" idx="3"/>
                  </p:cNvCxnSpPr>
                  <p:nvPr/>
                </p:nvCxnSpPr>
                <p:spPr>
                  <a:xfrm flipH="1">
                    <a:off x="6856963" y="3043789"/>
                    <a:ext cx="480015" cy="0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1" name="Straight Arrow Connector 140">
                    <a:extLst>
                      <a:ext uri="{FF2B5EF4-FFF2-40B4-BE49-F238E27FC236}">
                        <a16:creationId xmlns:a16="http://schemas.microsoft.com/office/drawing/2014/main" id="{533B741F-4484-4546-84AF-D8D3D624E2BF}"/>
                      </a:ext>
                    </a:extLst>
                  </p:cNvPr>
                  <p:cNvCxnSpPr>
                    <a:cxnSpLocks/>
                    <a:stCxn id="136" idx="1"/>
                    <a:endCxn id="134" idx="0"/>
                  </p:cNvCxnSpPr>
                  <p:nvPr/>
                </p:nvCxnSpPr>
                <p:spPr>
                  <a:xfrm flipH="1">
                    <a:off x="6513435" y="2262220"/>
                    <a:ext cx="2" cy="465065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2" name="Straight Arrow Connector 141">
                    <a:extLst>
                      <a:ext uri="{FF2B5EF4-FFF2-40B4-BE49-F238E27FC236}">
                        <a16:creationId xmlns:a16="http://schemas.microsoft.com/office/drawing/2014/main" id="{4DB642F2-2BD4-4DD0-834B-5D0BF3277A2A}"/>
                      </a:ext>
                    </a:extLst>
                  </p:cNvPr>
                  <p:cNvCxnSpPr>
                    <a:cxnSpLocks/>
                    <a:stCxn id="137" idx="1"/>
                    <a:endCxn id="134" idx="2"/>
                  </p:cNvCxnSpPr>
                  <p:nvPr/>
                </p:nvCxnSpPr>
                <p:spPr>
                  <a:xfrm flipH="1" flipV="1">
                    <a:off x="6513435" y="3360293"/>
                    <a:ext cx="1" cy="452673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pic>
              <p:nvPicPr>
                <p:cNvPr id="132" name="Content Placeholder 58" descr="Close">
                  <a:extLst>
                    <a:ext uri="{FF2B5EF4-FFF2-40B4-BE49-F238E27FC236}">
                      <a16:creationId xmlns:a16="http://schemas.microsoft.com/office/drawing/2014/main" id="{D3BA6D49-9A51-45E0-962F-58AF8BEB72A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303545" y="3222854"/>
                  <a:ext cx="562547" cy="562547"/>
                </a:xfrm>
                <a:prstGeom prst="rect">
                  <a:avLst/>
                </a:prstGeom>
              </p:spPr>
            </p:pic>
          </p:grpSp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396A343B-8A18-4C67-9CD4-3D10E4C2E0D8}"/>
                  </a:ext>
                </a:extLst>
              </p:cNvPr>
              <p:cNvGrpSpPr/>
              <p:nvPr/>
            </p:nvGrpSpPr>
            <p:grpSpPr>
              <a:xfrm>
                <a:off x="5588416" y="2745929"/>
                <a:ext cx="920006" cy="864643"/>
                <a:chOff x="7654967" y="2625306"/>
                <a:chExt cx="1798612" cy="1690377"/>
              </a:xfrm>
            </p:grpSpPr>
            <p:grpSp>
              <p:nvGrpSpPr>
                <p:cNvPr id="119" name="Group 118">
                  <a:extLst>
                    <a:ext uri="{FF2B5EF4-FFF2-40B4-BE49-F238E27FC236}">
                      <a16:creationId xmlns:a16="http://schemas.microsoft.com/office/drawing/2014/main" id="{0FE91065-85D5-49AC-A36D-93A9B6611CFC}"/>
                    </a:ext>
                  </a:extLst>
                </p:cNvPr>
                <p:cNvGrpSpPr/>
                <p:nvPr/>
              </p:nvGrpSpPr>
              <p:grpSpPr>
                <a:xfrm>
                  <a:off x="7654967" y="2625306"/>
                  <a:ext cx="1798612" cy="1690377"/>
                  <a:chOff x="5275729" y="1913324"/>
                  <a:chExt cx="2404876" cy="2210057"/>
                </a:xfrm>
              </p:grpSpPr>
              <p:sp>
                <p:nvSpPr>
                  <p:cNvPr id="121" name="Rectangle 120">
                    <a:extLst>
                      <a:ext uri="{FF2B5EF4-FFF2-40B4-BE49-F238E27FC236}">
                        <a16:creationId xmlns:a16="http://schemas.microsoft.com/office/drawing/2014/main" id="{B120C8A0-907E-41E8-B14F-F5A6470100EF}"/>
                      </a:ext>
                    </a:extLst>
                  </p:cNvPr>
                  <p:cNvSpPr/>
                  <p:nvPr/>
                </p:nvSpPr>
                <p:spPr>
                  <a:xfrm>
                    <a:off x="5275729" y="1913324"/>
                    <a:ext cx="2395071" cy="2209944"/>
                  </a:xfrm>
                  <a:prstGeom prst="rect">
                    <a:avLst/>
                  </a:prstGeom>
                  <a:solidFill>
                    <a:srgbClr val="92D050"/>
                  </a:solidFill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2" name="Rectangle 121">
                    <a:extLst>
                      <a:ext uri="{FF2B5EF4-FFF2-40B4-BE49-F238E27FC236}">
                        <a16:creationId xmlns:a16="http://schemas.microsoft.com/office/drawing/2014/main" id="{B33AFCB8-E788-48D3-939B-04A9DE168294}"/>
                      </a:ext>
                    </a:extLst>
                  </p:cNvPr>
                  <p:cNvSpPr/>
                  <p:nvPr/>
                </p:nvSpPr>
                <p:spPr>
                  <a:xfrm>
                    <a:off x="6169906" y="2727285"/>
                    <a:ext cx="687057" cy="63300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23" name="Rectangle 122">
                    <a:extLst>
                      <a:ext uri="{FF2B5EF4-FFF2-40B4-BE49-F238E27FC236}">
                        <a16:creationId xmlns:a16="http://schemas.microsoft.com/office/drawing/2014/main" id="{476CC0C6-9CA2-45D1-BE0D-07BD7BE12FDF}"/>
                      </a:ext>
                    </a:extLst>
                  </p:cNvPr>
                  <p:cNvSpPr/>
                  <p:nvPr/>
                </p:nvSpPr>
                <p:spPr>
                  <a:xfrm>
                    <a:off x="5280416" y="2804290"/>
                    <a:ext cx="343627" cy="478996"/>
                  </a:xfrm>
                  <a:prstGeom prst="rect">
                    <a:avLst/>
                  </a:prstGeom>
                </p:spPr>
                <p:style>
                  <a:lnRef idx="1">
                    <a:schemeClr val="accent6"/>
                  </a:lnRef>
                  <a:fillRef idx="3">
                    <a:schemeClr val="accent6"/>
                  </a:fillRef>
                  <a:effectRef idx="2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4" name="Rectangle 123">
                    <a:extLst>
                      <a:ext uri="{FF2B5EF4-FFF2-40B4-BE49-F238E27FC236}">
                        <a16:creationId xmlns:a16="http://schemas.microsoft.com/office/drawing/2014/main" id="{5F4BB1EA-E670-4417-8660-A71F4DB6BB41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6341622" y="1853430"/>
                    <a:ext cx="343627" cy="473953"/>
                  </a:xfrm>
                  <a:prstGeom prst="rect">
                    <a:avLst/>
                  </a:prstGeom>
                </p:spPr>
                <p:style>
                  <a:lnRef idx="1">
                    <a:schemeClr val="accent6"/>
                  </a:lnRef>
                  <a:fillRef idx="3">
                    <a:schemeClr val="accent6"/>
                  </a:fillRef>
                  <a:effectRef idx="2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5" name="Rectangle 124">
                    <a:extLst>
                      <a:ext uri="{FF2B5EF4-FFF2-40B4-BE49-F238E27FC236}">
                        <a16:creationId xmlns:a16="http://schemas.microsoft.com/office/drawing/2014/main" id="{C92622E3-7AC7-4771-9B73-26D74382F06B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358228" y="3719185"/>
                    <a:ext cx="310414" cy="497977"/>
                  </a:xfrm>
                  <a:prstGeom prst="rect">
                    <a:avLst/>
                  </a:prstGeom>
                </p:spPr>
                <p:style>
                  <a:lnRef idx="1">
                    <a:schemeClr val="accent6"/>
                  </a:lnRef>
                  <a:fillRef idx="3">
                    <a:schemeClr val="accent6"/>
                  </a:fillRef>
                  <a:effectRef idx="2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6" name="Rectangle 125">
                    <a:extLst>
                      <a:ext uri="{FF2B5EF4-FFF2-40B4-BE49-F238E27FC236}">
                        <a16:creationId xmlns:a16="http://schemas.microsoft.com/office/drawing/2014/main" id="{E378FDD8-DC8E-4340-A03E-EA868D45EF5E}"/>
                      </a:ext>
                    </a:extLst>
                  </p:cNvPr>
                  <p:cNvSpPr/>
                  <p:nvPr/>
                </p:nvSpPr>
                <p:spPr>
                  <a:xfrm>
                    <a:off x="7336978" y="2804291"/>
                    <a:ext cx="343627" cy="478996"/>
                  </a:xfrm>
                  <a:prstGeom prst="rect">
                    <a:avLst/>
                  </a:prstGeom>
                </p:spPr>
                <p:style>
                  <a:lnRef idx="1">
                    <a:schemeClr val="accent6"/>
                  </a:lnRef>
                  <a:fillRef idx="3">
                    <a:schemeClr val="accent6"/>
                  </a:fillRef>
                  <a:effectRef idx="2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127" name="Straight Arrow Connector 126">
                    <a:extLst>
                      <a:ext uri="{FF2B5EF4-FFF2-40B4-BE49-F238E27FC236}">
                        <a16:creationId xmlns:a16="http://schemas.microsoft.com/office/drawing/2014/main" id="{FA923626-C126-4143-B5E8-55E7A771AEE0}"/>
                      </a:ext>
                    </a:extLst>
                  </p:cNvPr>
                  <p:cNvCxnSpPr>
                    <a:cxnSpLocks/>
                    <a:stCxn id="123" idx="3"/>
                    <a:endCxn id="122" idx="1"/>
                  </p:cNvCxnSpPr>
                  <p:nvPr/>
                </p:nvCxnSpPr>
                <p:spPr>
                  <a:xfrm>
                    <a:off x="5624043" y="3043788"/>
                    <a:ext cx="545863" cy="1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8" name="Straight Arrow Connector 127">
                    <a:extLst>
                      <a:ext uri="{FF2B5EF4-FFF2-40B4-BE49-F238E27FC236}">
                        <a16:creationId xmlns:a16="http://schemas.microsoft.com/office/drawing/2014/main" id="{47BA6041-ED36-44AE-ACB5-E95F9A5FC5BD}"/>
                      </a:ext>
                    </a:extLst>
                  </p:cNvPr>
                  <p:cNvCxnSpPr>
                    <a:cxnSpLocks/>
                    <a:stCxn id="126" idx="1"/>
                    <a:endCxn id="122" idx="3"/>
                  </p:cNvCxnSpPr>
                  <p:nvPr/>
                </p:nvCxnSpPr>
                <p:spPr>
                  <a:xfrm flipH="1">
                    <a:off x="6856963" y="3043789"/>
                    <a:ext cx="480015" cy="0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9" name="Straight Arrow Connector 128">
                    <a:extLst>
                      <a:ext uri="{FF2B5EF4-FFF2-40B4-BE49-F238E27FC236}">
                        <a16:creationId xmlns:a16="http://schemas.microsoft.com/office/drawing/2014/main" id="{5643E6BE-9581-442C-A72B-9C935C59103D}"/>
                      </a:ext>
                    </a:extLst>
                  </p:cNvPr>
                  <p:cNvCxnSpPr>
                    <a:cxnSpLocks/>
                    <a:stCxn id="124" idx="1"/>
                    <a:endCxn id="122" idx="0"/>
                  </p:cNvCxnSpPr>
                  <p:nvPr/>
                </p:nvCxnSpPr>
                <p:spPr>
                  <a:xfrm flipH="1">
                    <a:off x="6513435" y="2262220"/>
                    <a:ext cx="2" cy="465065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0" name="Straight Arrow Connector 129">
                    <a:extLst>
                      <a:ext uri="{FF2B5EF4-FFF2-40B4-BE49-F238E27FC236}">
                        <a16:creationId xmlns:a16="http://schemas.microsoft.com/office/drawing/2014/main" id="{E10ECCFE-E8C8-48D0-B2A6-EEC2BECD418E}"/>
                      </a:ext>
                    </a:extLst>
                  </p:cNvPr>
                  <p:cNvCxnSpPr>
                    <a:cxnSpLocks/>
                    <a:stCxn id="125" idx="1"/>
                    <a:endCxn id="122" idx="2"/>
                  </p:cNvCxnSpPr>
                  <p:nvPr/>
                </p:nvCxnSpPr>
                <p:spPr>
                  <a:xfrm flipH="1" flipV="1">
                    <a:off x="6513435" y="3360293"/>
                    <a:ext cx="1" cy="452673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pic>
              <p:nvPicPr>
                <p:cNvPr id="120" name="Content Placeholder 58" descr="Close">
                  <a:extLst>
                    <a:ext uri="{FF2B5EF4-FFF2-40B4-BE49-F238E27FC236}">
                      <a16:creationId xmlns:a16="http://schemas.microsoft.com/office/drawing/2014/main" id="{93C19BD1-DED3-44D8-A834-33D43FDD385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303545" y="3222854"/>
                  <a:ext cx="562547" cy="562547"/>
                </a:xfrm>
                <a:prstGeom prst="rect">
                  <a:avLst/>
                </a:prstGeom>
              </p:spPr>
            </p:pic>
          </p:grpSp>
          <p:grpSp>
            <p:nvGrpSpPr>
              <p:cNvPr id="56" name="Group 55">
                <a:extLst>
                  <a:ext uri="{FF2B5EF4-FFF2-40B4-BE49-F238E27FC236}">
                    <a16:creationId xmlns:a16="http://schemas.microsoft.com/office/drawing/2014/main" id="{22B82BEE-ECA9-4AD2-8570-0228DC170F77}"/>
                  </a:ext>
                </a:extLst>
              </p:cNvPr>
              <p:cNvGrpSpPr/>
              <p:nvPr/>
            </p:nvGrpSpPr>
            <p:grpSpPr>
              <a:xfrm>
                <a:off x="5584376" y="1432138"/>
                <a:ext cx="920006" cy="864643"/>
                <a:chOff x="7654967" y="2625306"/>
                <a:chExt cx="1798612" cy="1690377"/>
              </a:xfrm>
            </p:grpSpPr>
            <p:grpSp>
              <p:nvGrpSpPr>
                <p:cNvPr id="107" name="Group 106">
                  <a:extLst>
                    <a:ext uri="{FF2B5EF4-FFF2-40B4-BE49-F238E27FC236}">
                      <a16:creationId xmlns:a16="http://schemas.microsoft.com/office/drawing/2014/main" id="{F52AF731-C373-4502-9B4A-0E0CF4AD8FEB}"/>
                    </a:ext>
                  </a:extLst>
                </p:cNvPr>
                <p:cNvGrpSpPr/>
                <p:nvPr/>
              </p:nvGrpSpPr>
              <p:grpSpPr>
                <a:xfrm>
                  <a:off x="7654967" y="2625306"/>
                  <a:ext cx="1798612" cy="1690377"/>
                  <a:chOff x="5275729" y="1913324"/>
                  <a:chExt cx="2404876" cy="2210057"/>
                </a:xfrm>
              </p:grpSpPr>
              <p:sp>
                <p:nvSpPr>
                  <p:cNvPr id="109" name="Rectangle 108">
                    <a:extLst>
                      <a:ext uri="{FF2B5EF4-FFF2-40B4-BE49-F238E27FC236}">
                        <a16:creationId xmlns:a16="http://schemas.microsoft.com/office/drawing/2014/main" id="{0CCF84BB-AD31-433A-BC87-786C24470246}"/>
                      </a:ext>
                    </a:extLst>
                  </p:cNvPr>
                  <p:cNvSpPr/>
                  <p:nvPr/>
                </p:nvSpPr>
                <p:spPr>
                  <a:xfrm>
                    <a:off x="5275729" y="1913324"/>
                    <a:ext cx="2395071" cy="2209944"/>
                  </a:xfrm>
                  <a:prstGeom prst="rect">
                    <a:avLst/>
                  </a:prstGeom>
                  <a:solidFill>
                    <a:srgbClr val="92D050"/>
                  </a:solidFill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0" name="Rectangle 109">
                    <a:extLst>
                      <a:ext uri="{FF2B5EF4-FFF2-40B4-BE49-F238E27FC236}">
                        <a16:creationId xmlns:a16="http://schemas.microsoft.com/office/drawing/2014/main" id="{E7D451B4-A6C1-41A0-8FB3-E1EBBAC37449}"/>
                      </a:ext>
                    </a:extLst>
                  </p:cNvPr>
                  <p:cNvSpPr/>
                  <p:nvPr/>
                </p:nvSpPr>
                <p:spPr>
                  <a:xfrm>
                    <a:off x="6169906" y="2727285"/>
                    <a:ext cx="687057" cy="63300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11" name="Rectangle 110">
                    <a:extLst>
                      <a:ext uri="{FF2B5EF4-FFF2-40B4-BE49-F238E27FC236}">
                        <a16:creationId xmlns:a16="http://schemas.microsoft.com/office/drawing/2014/main" id="{34ED70A1-33ED-4A36-A351-F27E1C48EC91}"/>
                      </a:ext>
                    </a:extLst>
                  </p:cNvPr>
                  <p:cNvSpPr/>
                  <p:nvPr/>
                </p:nvSpPr>
                <p:spPr>
                  <a:xfrm>
                    <a:off x="5280416" y="2804290"/>
                    <a:ext cx="343627" cy="478996"/>
                  </a:xfrm>
                  <a:prstGeom prst="rect">
                    <a:avLst/>
                  </a:prstGeom>
                </p:spPr>
                <p:style>
                  <a:lnRef idx="1">
                    <a:schemeClr val="accent6"/>
                  </a:lnRef>
                  <a:fillRef idx="3">
                    <a:schemeClr val="accent6"/>
                  </a:fillRef>
                  <a:effectRef idx="2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2" name="Rectangle 111">
                    <a:extLst>
                      <a:ext uri="{FF2B5EF4-FFF2-40B4-BE49-F238E27FC236}">
                        <a16:creationId xmlns:a16="http://schemas.microsoft.com/office/drawing/2014/main" id="{869995DC-DE03-4B70-BA7E-F56F02521ECC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6341622" y="1853430"/>
                    <a:ext cx="343627" cy="473953"/>
                  </a:xfrm>
                  <a:prstGeom prst="rect">
                    <a:avLst/>
                  </a:prstGeom>
                </p:spPr>
                <p:style>
                  <a:lnRef idx="1">
                    <a:schemeClr val="accent6"/>
                  </a:lnRef>
                  <a:fillRef idx="3">
                    <a:schemeClr val="accent6"/>
                  </a:fillRef>
                  <a:effectRef idx="2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3" name="Rectangle 112">
                    <a:extLst>
                      <a:ext uri="{FF2B5EF4-FFF2-40B4-BE49-F238E27FC236}">
                        <a16:creationId xmlns:a16="http://schemas.microsoft.com/office/drawing/2014/main" id="{B9857010-511B-48D4-ABC1-EE9F9F749B8E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358228" y="3719185"/>
                    <a:ext cx="310414" cy="497977"/>
                  </a:xfrm>
                  <a:prstGeom prst="rect">
                    <a:avLst/>
                  </a:prstGeom>
                </p:spPr>
                <p:style>
                  <a:lnRef idx="1">
                    <a:schemeClr val="accent6"/>
                  </a:lnRef>
                  <a:fillRef idx="3">
                    <a:schemeClr val="accent6"/>
                  </a:fillRef>
                  <a:effectRef idx="2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4" name="Rectangle 113">
                    <a:extLst>
                      <a:ext uri="{FF2B5EF4-FFF2-40B4-BE49-F238E27FC236}">
                        <a16:creationId xmlns:a16="http://schemas.microsoft.com/office/drawing/2014/main" id="{495D6023-DD71-48F8-AC62-4BBFB3F8E64C}"/>
                      </a:ext>
                    </a:extLst>
                  </p:cNvPr>
                  <p:cNvSpPr/>
                  <p:nvPr/>
                </p:nvSpPr>
                <p:spPr>
                  <a:xfrm>
                    <a:off x="7336978" y="2804291"/>
                    <a:ext cx="343627" cy="478996"/>
                  </a:xfrm>
                  <a:prstGeom prst="rect">
                    <a:avLst/>
                  </a:prstGeom>
                </p:spPr>
                <p:style>
                  <a:lnRef idx="1">
                    <a:schemeClr val="accent6"/>
                  </a:lnRef>
                  <a:fillRef idx="3">
                    <a:schemeClr val="accent6"/>
                  </a:fillRef>
                  <a:effectRef idx="2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115" name="Straight Arrow Connector 114">
                    <a:extLst>
                      <a:ext uri="{FF2B5EF4-FFF2-40B4-BE49-F238E27FC236}">
                        <a16:creationId xmlns:a16="http://schemas.microsoft.com/office/drawing/2014/main" id="{8B47DA41-5F28-46F5-926C-7986188EB837}"/>
                      </a:ext>
                    </a:extLst>
                  </p:cNvPr>
                  <p:cNvCxnSpPr>
                    <a:cxnSpLocks/>
                    <a:stCxn id="111" idx="3"/>
                    <a:endCxn id="110" idx="1"/>
                  </p:cNvCxnSpPr>
                  <p:nvPr/>
                </p:nvCxnSpPr>
                <p:spPr>
                  <a:xfrm>
                    <a:off x="5624043" y="3043788"/>
                    <a:ext cx="545863" cy="1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6" name="Straight Arrow Connector 115">
                    <a:extLst>
                      <a:ext uri="{FF2B5EF4-FFF2-40B4-BE49-F238E27FC236}">
                        <a16:creationId xmlns:a16="http://schemas.microsoft.com/office/drawing/2014/main" id="{ECE29EE3-9A34-4950-8705-452031292EDE}"/>
                      </a:ext>
                    </a:extLst>
                  </p:cNvPr>
                  <p:cNvCxnSpPr>
                    <a:cxnSpLocks/>
                    <a:stCxn id="114" idx="1"/>
                    <a:endCxn id="110" idx="3"/>
                  </p:cNvCxnSpPr>
                  <p:nvPr/>
                </p:nvCxnSpPr>
                <p:spPr>
                  <a:xfrm flipH="1">
                    <a:off x="6856963" y="3043789"/>
                    <a:ext cx="480015" cy="0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7" name="Straight Arrow Connector 116">
                    <a:extLst>
                      <a:ext uri="{FF2B5EF4-FFF2-40B4-BE49-F238E27FC236}">
                        <a16:creationId xmlns:a16="http://schemas.microsoft.com/office/drawing/2014/main" id="{2DB49251-9669-4590-8D20-BC59567A90B2}"/>
                      </a:ext>
                    </a:extLst>
                  </p:cNvPr>
                  <p:cNvCxnSpPr>
                    <a:cxnSpLocks/>
                    <a:stCxn id="112" idx="1"/>
                    <a:endCxn id="110" idx="0"/>
                  </p:cNvCxnSpPr>
                  <p:nvPr/>
                </p:nvCxnSpPr>
                <p:spPr>
                  <a:xfrm flipH="1">
                    <a:off x="6513435" y="2262220"/>
                    <a:ext cx="2" cy="465065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8" name="Straight Arrow Connector 117">
                    <a:extLst>
                      <a:ext uri="{FF2B5EF4-FFF2-40B4-BE49-F238E27FC236}">
                        <a16:creationId xmlns:a16="http://schemas.microsoft.com/office/drawing/2014/main" id="{B74D6C19-2A67-46AA-BE75-20AD6CB8744C}"/>
                      </a:ext>
                    </a:extLst>
                  </p:cNvPr>
                  <p:cNvCxnSpPr>
                    <a:cxnSpLocks/>
                    <a:stCxn id="113" idx="1"/>
                    <a:endCxn id="110" idx="2"/>
                  </p:cNvCxnSpPr>
                  <p:nvPr/>
                </p:nvCxnSpPr>
                <p:spPr>
                  <a:xfrm flipH="1" flipV="1">
                    <a:off x="6513435" y="3360293"/>
                    <a:ext cx="1" cy="452673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pic>
              <p:nvPicPr>
                <p:cNvPr id="108" name="Content Placeholder 58" descr="Close">
                  <a:extLst>
                    <a:ext uri="{FF2B5EF4-FFF2-40B4-BE49-F238E27FC236}">
                      <a16:creationId xmlns:a16="http://schemas.microsoft.com/office/drawing/2014/main" id="{ABA90748-E392-45F7-8E93-1B91D1C8E4E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303545" y="3222854"/>
                  <a:ext cx="562547" cy="562547"/>
                </a:xfrm>
                <a:prstGeom prst="rect">
                  <a:avLst/>
                </a:prstGeom>
              </p:spPr>
            </p:pic>
          </p:grpSp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2CF9291D-D9CB-4C99-BABC-5A11970B2FD0}"/>
                  </a:ext>
                </a:extLst>
              </p:cNvPr>
              <p:cNvGrpSpPr/>
              <p:nvPr/>
            </p:nvGrpSpPr>
            <p:grpSpPr>
              <a:xfrm>
                <a:off x="803991" y="2755909"/>
                <a:ext cx="920006" cy="864643"/>
                <a:chOff x="7654967" y="2625306"/>
                <a:chExt cx="1798612" cy="1690377"/>
              </a:xfrm>
            </p:grpSpPr>
            <p:grpSp>
              <p:nvGrpSpPr>
                <p:cNvPr id="95" name="Group 94">
                  <a:extLst>
                    <a:ext uri="{FF2B5EF4-FFF2-40B4-BE49-F238E27FC236}">
                      <a16:creationId xmlns:a16="http://schemas.microsoft.com/office/drawing/2014/main" id="{0262133F-25BE-47FB-A182-5BB8300523E2}"/>
                    </a:ext>
                  </a:extLst>
                </p:cNvPr>
                <p:cNvGrpSpPr/>
                <p:nvPr/>
              </p:nvGrpSpPr>
              <p:grpSpPr>
                <a:xfrm>
                  <a:off x="7654967" y="2625306"/>
                  <a:ext cx="1798612" cy="1690377"/>
                  <a:chOff x="5275729" y="1913324"/>
                  <a:chExt cx="2404876" cy="2210057"/>
                </a:xfrm>
              </p:grpSpPr>
              <p:sp>
                <p:nvSpPr>
                  <p:cNvPr id="97" name="Rectangle 96">
                    <a:extLst>
                      <a:ext uri="{FF2B5EF4-FFF2-40B4-BE49-F238E27FC236}">
                        <a16:creationId xmlns:a16="http://schemas.microsoft.com/office/drawing/2014/main" id="{1F62ADEE-CE6C-409F-82CC-72D468804973}"/>
                      </a:ext>
                    </a:extLst>
                  </p:cNvPr>
                  <p:cNvSpPr/>
                  <p:nvPr/>
                </p:nvSpPr>
                <p:spPr>
                  <a:xfrm>
                    <a:off x="5275729" y="1913324"/>
                    <a:ext cx="2395071" cy="2209944"/>
                  </a:xfrm>
                  <a:prstGeom prst="rect">
                    <a:avLst/>
                  </a:prstGeom>
                  <a:solidFill>
                    <a:srgbClr val="92D050"/>
                  </a:solidFill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8" name="Rectangle 97">
                    <a:extLst>
                      <a:ext uri="{FF2B5EF4-FFF2-40B4-BE49-F238E27FC236}">
                        <a16:creationId xmlns:a16="http://schemas.microsoft.com/office/drawing/2014/main" id="{075B8114-EDC5-4F70-BCD9-97BCA079539D}"/>
                      </a:ext>
                    </a:extLst>
                  </p:cNvPr>
                  <p:cNvSpPr/>
                  <p:nvPr/>
                </p:nvSpPr>
                <p:spPr>
                  <a:xfrm>
                    <a:off x="6169906" y="2727285"/>
                    <a:ext cx="687057" cy="63300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99" name="Rectangle 98">
                    <a:extLst>
                      <a:ext uri="{FF2B5EF4-FFF2-40B4-BE49-F238E27FC236}">
                        <a16:creationId xmlns:a16="http://schemas.microsoft.com/office/drawing/2014/main" id="{4C83ADC8-1BFD-4C6A-9B92-0BBF96BD141D}"/>
                      </a:ext>
                    </a:extLst>
                  </p:cNvPr>
                  <p:cNvSpPr/>
                  <p:nvPr/>
                </p:nvSpPr>
                <p:spPr>
                  <a:xfrm>
                    <a:off x="5280416" y="2804290"/>
                    <a:ext cx="343627" cy="478996"/>
                  </a:xfrm>
                  <a:prstGeom prst="rect">
                    <a:avLst/>
                  </a:prstGeom>
                </p:spPr>
                <p:style>
                  <a:lnRef idx="1">
                    <a:schemeClr val="accent6"/>
                  </a:lnRef>
                  <a:fillRef idx="3">
                    <a:schemeClr val="accent6"/>
                  </a:fillRef>
                  <a:effectRef idx="2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0" name="Rectangle 99">
                    <a:extLst>
                      <a:ext uri="{FF2B5EF4-FFF2-40B4-BE49-F238E27FC236}">
                        <a16:creationId xmlns:a16="http://schemas.microsoft.com/office/drawing/2014/main" id="{A6F72292-305D-4BD1-A6DC-C46A019AD159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6341622" y="1853430"/>
                    <a:ext cx="343627" cy="473953"/>
                  </a:xfrm>
                  <a:prstGeom prst="rect">
                    <a:avLst/>
                  </a:prstGeom>
                </p:spPr>
                <p:style>
                  <a:lnRef idx="1">
                    <a:schemeClr val="accent6"/>
                  </a:lnRef>
                  <a:fillRef idx="3">
                    <a:schemeClr val="accent6"/>
                  </a:fillRef>
                  <a:effectRef idx="2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1" name="Rectangle 100">
                    <a:extLst>
                      <a:ext uri="{FF2B5EF4-FFF2-40B4-BE49-F238E27FC236}">
                        <a16:creationId xmlns:a16="http://schemas.microsoft.com/office/drawing/2014/main" id="{0F8B5C10-5494-4F23-9FF5-9CC21358317D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358228" y="3719185"/>
                    <a:ext cx="310414" cy="497977"/>
                  </a:xfrm>
                  <a:prstGeom prst="rect">
                    <a:avLst/>
                  </a:prstGeom>
                </p:spPr>
                <p:style>
                  <a:lnRef idx="1">
                    <a:schemeClr val="accent6"/>
                  </a:lnRef>
                  <a:fillRef idx="3">
                    <a:schemeClr val="accent6"/>
                  </a:fillRef>
                  <a:effectRef idx="2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2" name="Rectangle 101">
                    <a:extLst>
                      <a:ext uri="{FF2B5EF4-FFF2-40B4-BE49-F238E27FC236}">
                        <a16:creationId xmlns:a16="http://schemas.microsoft.com/office/drawing/2014/main" id="{FCEF4423-8819-4FA3-843A-3D50224E8E5F}"/>
                      </a:ext>
                    </a:extLst>
                  </p:cNvPr>
                  <p:cNvSpPr/>
                  <p:nvPr/>
                </p:nvSpPr>
                <p:spPr>
                  <a:xfrm>
                    <a:off x="7336978" y="2804291"/>
                    <a:ext cx="343627" cy="478996"/>
                  </a:xfrm>
                  <a:prstGeom prst="rect">
                    <a:avLst/>
                  </a:prstGeom>
                </p:spPr>
                <p:style>
                  <a:lnRef idx="1">
                    <a:schemeClr val="accent6"/>
                  </a:lnRef>
                  <a:fillRef idx="3">
                    <a:schemeClr val="accent6"/>
                  </a:fillRef>
                  <a:effectRef idx="2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103" name="Straight Arrow Connector 102">
                    <a:extLst>
                      <a:ext uri="{FF2B5EF4-FFF2-40B4-BE49-F238E27FC236}">
                        <a16:creationId xmlns:a16="http://schemas.microsoft.com/office/drawing/2014/main" id="{499702AF-4712-484E-B2A4-B4EB28A3BC04}"/>
                      </a:ext>
                    </a:extLst>
                  </p:cNvPr>
                  <p:cNvCxnSpPr>
                    <a:cxnSpLocks/>
                    <a:stCxn id="99" idx="3"/>
                    <a:endCxn id="98" idx="1"/>
                  </p:cNvCxnSpPr>
                  <p:nvPr/>
                </p:nvCxnSpPr>
                <p:spPr>
                  <a:xfrm>
                    <a:off x="5624043" y="3043788"/>
                    <a:ext cx="545863" cy="1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4" name="Straight Arrow Connector 103">
                    <a:extLst>
                      <a:ext uri="{FF2B5EF4-FFF2-40B4-BE49-F238E27FC236}">
                        <a16:creationId xmlns:a16="http://schemas.microsoft.com/office/drawing/2014/main" id="{16DEED9C-C464-4440-B2BC-05F902082030}"/>
                      </a:ext>
                    </a:extLst>
                  </p:cNvPr>
                  <p:cNvCxnSpPr>
                    <a:cxnSpLocks/>
                    <a:stCxn id="102" idx="1"/>
                    <a:endCxn id="98" idx="3"/>
                  </p:cNvCxnSpPr>
                  <p:nvPr/>
                </p:nvCxnSpPr>
                <p:spPr>
                  <a:xfrm flipH="1">
                    <a:off x="6856963" y="3043789"/>
                    <a:ext cx="480015" cy="0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5" name="Straight Arrow Connector 104">
                    <a:extLst>
                      <a:ext uri="{FF2B5EF4-FFF2-40B4-BE49-F238E27FC236}">
                        <a16:creationId xmlns:a16="http://schemas.microsoft.com/office/drawing/2014/main" id="{7F3CE690-CD67-48B9-913D-8F854A6F476F}"/>
                      </a:ext>
                    </a:extLst>
                  </p:cNvPr>
                  <p:cNvCxnSpPr>
                    <a:cxnSpLocks/>
                    <a:stCxn id="100" idx="1"/>
                    <a:endCxn id="98" idx="0"/>
                  </p:cNvCxnSpPr>
                  <p:nvPr/>
                </p:nvCxnSpPr>
                <p:spPr>
                  <a:xfrm flipH="1">
                    <a:off x="6513435" y="2262220"/>
                    <a:ext cx="2" cy="465065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6" name="Straight Arrow Connector 105">
                    <a:extLst>
                      <a:ext uri="{FF2B5EF4-FFF2-40B4-BE49-F238E27FC236}">
                        <a16:creationId xmlns:a16="http://schemas.microsoft.com/office/drawing/2014/main" id="{9C1B1999-C0DB-4A55-9065-15123F9AB699}"/>
                      </a:ext>
                    </a:extLst>
                  </p:cNvPr>
                  <p:cNvCxnSpPr>
                    <a:cxnSpLocks/>
                    <a:stCxn id="101" idx="1"/>
                    <a:endCxn id="98" idx="2"/>
                  </p:cNvCxnSpPr>
                  <p:nvPr/>
                </p:nvCxnSpPr>
                <p:spPr>
                  <a:xfrm flipH="1" flipV="1">
                    <a:off x="6513435" y="3360293"/>
                    <a:ext cx="1" cy="452673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pic>
              <p:nvPicPr>
                <p:cNvPr id="96" name="Content Placeholder 58" descr="Close">
                  <a:extLst>
                    <a:ext uri="{FF2B5EF4-FFF2-40B4-BE49-F238E27FC236}">
                      <a16:creationId xmlns:a16="http://schemas.microsoft.com/office/drawing/2014/main" id="{6D541A64-D2D2-482B-88F8-DDA111504EB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303545" y="3222854"/>
                  <a:ext cx="562547" cy="562547"/>
                </a:xfrm>
                <a:prstGeom prst="rect">
                  <a:avLst/>
                </a:prstGeom>
              </p:spPr>
            </p:pic>
          </p:grpSp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9D5CF983-5247-4033-8B4F-CF273E054CA4}"/>
                  </a:ext>
                </a:extLst>
              </p:cNvPr>
              <p:cNvGrpSpPr/>
              <p:nvPr/>
            </p:nvGrpSpPr>
            <p:grpSpPr>
              <a:xfrm>
                <a:off x="5584376" y="5382208"/>
                <a:ext cx="920006" cy="864643"/>
                <a:chOff x="7654967" y="2625306"/>
                <a:chExt cx="1798612" cy="1690377"/>
              </a:xfrm>
            </p:grpSpPr>
            <p:grpSp>
              <p:nvGrpSpPr>
                <p:cNvPr id="83" name="Group 82">
                  <a:extLst>
                    <a:ext uri="{FF2B5EF4-FFF2-40B4-BE49-F238E27FC236}">
                      <a16:creationId xmlns:a16="http://schemas.microsoft.com/office/drawing/2014/main" id="{37CFCF79-A50C-4EF1-8625-CFA9EEA14C97}"/>
                    </a:ext>
                  </a:extLst>
                </p:cNvPr>
                <p:cNvGrpSpPr/>
                <p:nvPr/>
              </p:nvGrpSpPr>
              <p:grpSpPr>
                <a:xfrm>
                  <a:off x="7654967" y="2625306"/>
                  <a:ext cx="1798612" cy="1690377"/>
                  <a:chOff x="5275729" y="1913324"/>
                  <a:chExt cx="2404876" cy="2210057"/>
                </a:xfrm>
              </p:grpSpPr>
              <p:sp>
                <p:nvSpPr>
                  <p:cNvPr id="85" name="Rectangle 84">
                    <a:extLst>
                      <a:ext uri="{FF2B5EF4-FFF2-40B4-BE49-F238E27FC236}">
                        <a16:creationId xmlns:a16="http://schemas.microsoft.com/office/drawing/2014/main" id="{96BC36DD-9AA9-4E93-8BCE-4304880CEA99}"/>
                      </a:ext>
                    </a:extLst>
                  </p:cNvPr>
                  <p:cNvSpPr/>
                  <p:nvPr/>
                </p:nvSpPr>
                <p:spPr>
                  <a:xfrm>
                    <a:off x="5275729" y="1913324"/>
                    <a:ext cx="2395071" cy="2209944"/>
                  </a:xfrm>
                  <a:prstGeom prst="rect">
                    <a:avLst/>
                  </a:prstGeom>
                  <a:solidFill>
                    <a:srgbClr val="92D050"/>
                  </a:solidFill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6" name="Rectangle 85">
                    <a:extLst>
                      <a:ext uri="{FF2B5EF4-FFF2-40B4-BE49-F238E27FC236}">
                        <a16:creationId xmlns:a16="http://schemas.microsoft.com/office/drawing/2014/main" id="{C739FEDF-17C6-4806-865E-588502E9126D}"/>
                      </a:ext>
                    </a:extLst>
                  </p:cNvPr>
                  <p:cNvSpPr/>
                  <p:nvPr/>
                </p:nvSpPr>
                <p:spPr>
                  <a:xfrm>
                    <a:off x="6169906" y="2727285"/>
                    <a:ext cx="687057" cy="63300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87" name="Rectangle 86">
                    <a:extLst>
                      <a:ext uri="{FF2B5EF4-FFF2-40B4-BE49-F238E27FC236}">
                        <a16:creationId xmlns:a16="http://schemas.microsoft.com/office/drawing/2014/main" id="{69FA7876-592B-4AA7-BE9A-3BF7116EB87A}"/>
                      </a:ext>
                    </a:extLst>
                  </p:cNvPr>
                  <p:cNvSpPr/>
                  <p:nvPr/>
                </p:nvSpPr>
                <p:spPr>
                  <a:xfrm>
                    <a:off x="5280416" y="2804290"/>
                    <a:ext cx="343627" cy="478996"/>
                  </a:xfrm>
                  <a:prstGeom prst="rect">
                    <a:avLst/>
                  </a:prstGeom>
                </p:spPr>
                <p:style>
                  <a:lnRef idx="1">
                    <a:schemeClr val="accent6"/>
                  </a:lnRef>
                  <a:fillRef idx="3">
                    <a:schemeClr val="accent6"/>
                  </a:fillRef>
                  <a:effectRef idx="2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8" name="Rectangle 87">
                    <a:extLst>
                      <a:ext uri="{FF2B5EF4-FFF2-40B4-BE49-F238E27FC236}">
                        <a16:creationId xmlns:a16="http://schemas.microsoft.com/office/drawing/2014/main" id="{F4F51990-429E-4E40-89E9-32120335AE81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6341622" y="1853430"/>
                    <a:ext cx="343627" cy="473953"/>
                  </a:xfrm>
                  <a:prstGeom prst="rect">
                    <a:avLst/>
                  </a:prstGeom>
                </p:spPr>
                <p:style>
                  <a:lnRef idx="1">
                    <a:schemeClr val="accent6"/>
                  </a:lnRef>
                  <a:fillRef idx="3">
                    <a:schemeClr val="accent6"/>
                  </a:fillRef>
                  <a:effectRef idx="2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9" name="Rectangle 88">
                    <a:extLst>
                      <a:ext uri="{FF2B5EF4-FFF2-40B4-BE49-F238E27FC236}">
                        <a16:creationId xmlns:a16="http://schemas.microsoft.com/office/drawing/2014/main" id="{B93E5774-70A5-4E2F-8BFD-F687701C4B45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358228" y="3719185"/>
                    <a:ext cx="310414" cy="497977"/>
                  </a:xfrm>
                  <a:prstGeom prst="rect">
                    <a:avLst/>
                  </a:prstGeom>
                </p:spPr>
                <p:style>
                  <a:lnRef idx="1">
                    <a:schemeClr val="accent6"/>
                  </a:lnRef>
                  <a:fillRef idx="3">
                    <a:schemeClr val="accent6"/>
                  </a:fillRef>
                  <a:effectRef idx="2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0" name="Rectangle 89">
                    <a:extLst>
                      <a:ext uri="{FF2B5EF4-FFF2-40B4-BE49-F238E27FC236}">
                        <a16:creationId xmlns:a16="http://schemas.microsoft.com/office/drawing/2014/main" id="{F3541373-3078-4377-A027-7566D011311D}"/>
                      </a:ext>
                    </a:extLst>
                  </p:cNvPr>
                  <p:cNvSpPr/>
                  <p:nvPr/>
                </p:nvSpPr>
                <p:spPr>
                  <a:xfrm>
                    <a:off x="7336978" y="2804291"/>
                    <a:ext cx="343627" cy="478996"/>
                  </a:xfrm>
                  <a:prstGeom prst="rect">
                    <a:avLst/>
                  </a:prstGeom>
                </p:spPr>
                <p:style>
                  <a:lnRef idx="1">
                    <a:schemeClr val="accent6"/>
                  </a:lnRef>
                  <a:fillRef idx="3">
                    <a:schemeClr val="accent6"/>
                  </a:fillRef>
                  <a:effectRef idx="2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91" name="Straight Arrow Connector 90">
                    <a:extLst>
                      <a:ext uri="{FF2B5EF4-FFF2-40B4-BE49-F238E27FC236}">
                        <a16:creationId xmlns:a16="http://schemas.microsoft.com/office/drawing/2014/main" id="{BFE910FF-CE9E-4330-B7ED-DE0EBBAF13E6}"/>
                      </a:ext>
                    </a:extLst>
                  </p:cNvPr>
                  <p:cNvCxnSpPr>
                    <a:cxnSpLocks/>
                    <a:stCxn id="87" idx="3"/>
                    <a:endCxn id="86" idx="1"/>
                  </p:cNvCxnSpPr>
                  <p:nvPr/>
                </p:nvCxnSpPr>
                <p:spPr>
                  <a:xfrm>
                    <a:off x="5624043" y="3043788"/>
                    <a:ext cx="545863" cy="1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2" name="Straight Arrow Connector 91">
                    <a:extLst>
                      <a:ext uri="{FF2B5EF4-FFF2-40B4-BE49-F238E27FC236}">
                        <a16:creationId xmlns:a16="http://schemas.microsoft.com/office/drawing/2014/main" id="{3B880E69-9EAE-4CDD-A1BB-7275563385A7}"/>
                      </a:ext>
                    </a:extLst>
                  </p:cNvPr>
                  <p:cNvCxnSpPr>
                    <a:cxnSpLocks/>
                    <a:stCxn id="90" idx="1"/>
                    <a:endCxn id="86" idx="3"/>
                  </p:cNvCxnSpPr>
                  <p:nvPr/>
                </p:nvCxnSpPr>
                <p:spPr>
                  <a:xfrm flipH="1">
                    <a:off x="6856963" y="3043789"/>
                    <a:ext cx="480015" cy="0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3" name="Straight Arrow Connector 92">
                    <a:extLst>
                      <a:ext uri="{FF2B5EF4-FFF2-40B4-BE49-F238E27FC236}">
                        <a16:creationId xmlns:a16="http://schemas.microsoft.com/office/drawing/2014/main" id="{2F4D8172-19C1-4FBA-B220-8D29207C07D8}"/>
                      </a:ext>
                    </a:extLst>
                  </p:cNvPr>
                  <p:cNvCxnSpPr>
                    <a:cxnSpLocks/>
                    <a:stCxn id="88" idx="1"/>
                    <a:endCxn id="86" idx="0"/>
                  </p:cNvCxnSpPr>
                  <p:nvPr/>
                </p:nvCxnSpPr>
                <p:spPr>
                  <a:xfrm flipH="1">
                    <a:off x="6513435" y="2262220"/>
                    <a:ext cx="2" cy="465065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4" name="Straight Arrow Connector 93">
                    <a:extLst>
                      <a:ext uri="{FF2B5EF4-FFF2-40B4-BE49-F238E27FC236}">
                        <a16:creationId xmlns:a16="http://schemas.microsoft.com/office/drawing/2014/main" id="{4403C6A5-ED10-4193-BE65-12F5378A14DD}"/>
                      </a:ext>
                    </a:extLst>
                  </p:cNvPr>
                  <p:cNvCxnSpPr>
                    <a:cxnSpLocks/>
                    <a:stCxn id="89" idx="1"/>
                    <a:endCxn id="86" idx="2"/>
                  </p:cNvCxnSpPr>
                  <p:nvPr/>
                </p:nvCxnSpPr>
                <p:spPr>
                  <a:xfrm flipH="1" flipV="1">
                    <a:off x="6513435" y="3360293"/>
                    <a:ext cx="1" cy="452673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pic>
              <p:nvPicPr>
                <p:cNvPr id="84" name="Content Placeholder 58" descr="Close">
                  <a:extLst>
                    <a:ext uri="{FF2B5EF4-FFF2-40B4-BE49-F238E27FC236}">
                      <a16:creationId xmlns:a16="http://schemas.microsoft.com/office/drawing/2014/main" id="{B9DDBFFB-5F28-4587-8387-767AB9DFCEE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303545" y="3222854"/>
                  <a:ext cx="562547" cy="562547"/>
                </a:xfrm>
                <a:prstGeom prst="rect">
                  <a:avLst/>
                </a:prstGeom>
              </p:spPr>
            </p:pic>
          </p:grp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61F61D9E-404F-4EF9-844C-C95D69B68B86}"/>
                  </a:ext>
                </a:extLst>
              </p:cNvPr>
              <p:cNvCxnSpPr>
                <a:cxnSpLocks/>
                <a:stCxn id="270" idx="3"/>
                <a:endCxn id="255" idx="1"/>
              </p:cNvCxnSpPr>
              <p:nvPr/>
            </p:nvCxnSpPr>
            <p:spPr>
              <a:xfrm>
                <a:off x="1728037" y="1884242"/>
                <a:ext cx="685229" cy="1"/>
              </a:xfrm>
              <a:prstGeom prst="line">
                <a:avLst/>
              </a:prstGeom>
              <a:ln w="635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8A250354-1176-4C03-9260-9200D4C3D297}"/>
                  </a:ext>
                </a:extLst>
              </p:cNvPr>
              <p:cNvCxnSpPr>
                <a:cxnSpLocks/>
                <a:stCxn id="258" idx="3"/>
                <a:endCxn id="135" idx="1"/>
              </p:cNvCxnSpPr>
              <p:nvPr/>
            </p:nvCxnSpPr>
            <p:spPr>
              <a:xfrm flipV="1">
                <a:off x="3331479" y="1879740"/>
                <a:ext cx="673645" cy="4503"/>
              </a:xfrm>
              <a:prstGeom prst="line">
                <a:avLst/>
              </a:prstGeom>
              <a:ln w="635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C9003C46-3DF4-4176-A73D-8FA33F0D4BFB}"/>
                  </a:ext>
                </a:extLst>
              </p:cNvPr>
              <p:cNvCxnSpPr>
                <a:cxnSpLocks/>
                <a:stCxn id="138" idx="3"/>
                <a:endCxn id="111" idx="1"/>
              </p:cNvCxnSpPr>
              <p:nvPr/>
            </p:nvCxnSpPr>
            <p:spPr>
              <a:xfrm flipV="1">
                <a:off x="4923337" y="1874411"/>
                <a:ext cx="662832" cy="5329"/>
              </a:xfrm>
              <a:prstGeom prst="line">
                <a:avLst/>
              </a:prstGeom>
              <a:ln w="635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657CA080-9ED4-4824-B625-1A1A615D4A99}"/>
                  </a:ext>
                </a:extLst>
              </p:cNvPr>
              <p:cNvCxnSpPr>
                <a:cxnSpLocks/>
                <a:stCxn id="162" idx="3"/>
                <a:endCxn id="123" idx="1"/>
              </p:cNvCxnSpPr>
              <p:nvPr/>
            </p:nvCxnSpPr>
            <p:spPr>
              <a:xfrm flipV="1">
                <a:off x="4929129" y="3188202"/>
                <a:ext cx="661080" cy="2461"/>
              </a:xfrm>
              <a:prstGeom prst="line">
                <a:avLst/>
              </a:prstGeom>
              <a:ln w="635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90A694CC-6024-48C4-86AB-A1713B5542FC}"/>
                  </a:ext>
                </a:extLst>
              </p:cNvPr>
              <p:cNvCxnSpPr>
                <a:cxnSpLocks/>
                <a:stCxn id="210" idx="3"/>
                <a:endCxn id="159" idx="1"/>
              </p:cNvCxnSpPr>
              <p:nvPr/>
            </p:nvCxnSpPr>
            <p:spPr>
              <a:xfrm flipV="1">
                <a:off x="3339011" y="3190663"/>
                <a:ext cx="671905" cy="6939"/>
              </a:xfrm>
              <a:prstGeom prst="line">
                <a:avLst/>
              </a:prstGeom>
              <a:ln w="635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4CE3302F-472D-4621-9C6D-F108984280CE}"/>
                  </a:ext>
                </a:extLst>
              </p:cNvPr>
              <p:cNvCxnSpPr>
                <a:cxnSpLocks/>
                <a:stCxn id="102" idx="3"/>
                <a:endCxn id="207" idx="1"/>
              </p:cNvCxnSpPr>
              <p:nvPr/>
            </p:nvCxnSpPr>
            <p:spPr>
              <a:xfrm flipV="1">
                <a:off x="1723997" y="3197602"/>
                <a:ext cx="696801" cy="580"/>
              </a:xfrm>
              <a:prstGeom prst="line">
                <a:avLst/>
              </a:prstGeom>
              <a:ln w="635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6B99A987-ECE1-4B2E-8756-0EA96C0A29A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14671" y="4516488"/>
                <a:ext cx="717645" cy="0"/>
              </a:xfrm>
              <a:prstGeom prst="line">
                <a:avLst/>
              </a:prstGeom>
              <a:ln w="635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F0F73A76-47A3-4D7E-B040-75EE78FA434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47177" y="4533406"/>
                <a:ext cx="717645" cy="0"/>
              </a:xfrm>
              <a:prstGeom prst="line">
                <a:avLst/>
              </a:prstGeom>
              <a:ln w="635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C2129A8A-016C-4E3C-8C6E-BE74C86B3CCD}"/>
                  </a:ext>
                </a:extLst>
              </p:cNvPr>
              <p:cNvCxnSpPr>
                <a:cxnSpLocks/>
                <a:stCxn id="198" idx="3"/>
                <a:endCxn id="147" idx="1"/>
              </p:cNvCxnSpPr>
              <p:nvPr/>
            </p:nvCxnSpPr>
            <p:spPr>
              <a:xfrm>
                <a:off x="4932603" y="4540005"/>
                <a:ext cx="653998" cy="7155"/>
              </a:xfrm>
              <a:prstGeom prst="line">
                <a:avLst/>
              </a:prstGeom>
              <a:ln w="635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CDD60075-EFC8-485F-AA93-9CAA93FD6B66}"/>
                  </a:ext>
                </a:extLst>
              </p:cNvPr>
              <p:cNvCxnSpPr>
                <a:cxnSpLocks/>
                <a:stCxn id="246" idx="3"/>
              </p:cNvCxnSpPr>
              <p:nvPr/>
            </p:nvCxnSpPr>
            <p:spPr>
              <a:xfrm flipV="1">
                <a:off x="4927180" y="5812070"/>
                <a:ext cx="676137" cy="9950"/>
              </a:xfrm>
              <a:prstGeom prst="line">
                <a:avLst/>
              </a:prstGeom>
              <a:ln w="635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7E19EDDF-1CFA-4C15-9006-C89729E25177}"/>
                  </a:ext>
                </a:extLst>
              </p:cNvPr>
              <p:cNvCxnSpPr>
                <a:cxnSpLocks/>
                <a:stCxn id="234" idx="3"/>
                <a:endCxn id="241" idx="1"/>
              </p:cNvCxnSpPr>
              <p:nvPr/>
            </p:nvCxnSpPr>
            <p:spPr>
              <a:xfrm flipV="1">
                <a:off x="3337253" y="5812047"/>
                <a:ext cx="669921" cy="8126"/>
              </a:xfrm>
              <a:prstGeom prst="line">
                <a:avLst/>
              </a:prstGeom>
              <a:ln w="635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B3FFBB46-8EB1-498B-A871-812171671D36}"/>
                  </a:ext>
                </a:extLst>
              </p:cNvPr>
              <p:cNvCxnSpPr>
                <a:cxnSpLocks/>
                <a:stCxn id="222" idx="3"/>
                <a:endCxn id="231" idx="1"/>
              </p:cNvCxnSpPr>
              <p:nvPr/>
            </p:nvCxnSpPr>
            <p:spPr>
              <a:xfrm>
                <a:off x="1724499" y="5817686"/>
                <a:ext cx="694541" cy="2487"/>
              </a:xfrm>
              <a:prstGeom prst="line">
                <a:avLst/>
              </a:prstGeom>
              <a:ln w="635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EEA2359A-9CD1-4FAA-8021-E0F5ED1707FC}"/>
                  </a:ext>
                </a:extLst>
              </p:cNvPr>
              <p:cNvCxnSpPr>
                <a:cxnSpLocks/>
                <a:stCxn id="124" idx="3"/>
                <a:endCxn id="113" idx="3"/>
              </p:cNvCxnSpPr>
              <p:nvPr/>
            </p:nvCxnSpPr>
            <p:spPr>
              <a:xfrm flipH="1" flipV="1">
                <a:off x="6057871" y="2296781"/>
                <a:ext cx="4041" cy="451210"/>
              </a:xfrm>
              <a:prstGeom prst="line">
                <a:avLst/>
              </a:prstGeom>
              <a:ln w="635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3999A176-754E-47EC-BA33-C0E0A4F40EE0}"/>
                  </a:ext>
                </a:extLst>
              </p:cNvPr>
              <p:cNvCxnSpPr>
                <a:cxnSpLocks/>
                <a:stCxn id="148" idx="3"/>
                <a:endCxn id="125" idx="3"/>
              </p:cNvCxnSpPr>
              <p:nvPr/>
            </p:nvCxnSpPr>
            <p:spPr>
              <a:xfrm flipV="1">
                <a:off x="6058304" y="3610572"/>
                <a:ext cx="3607" cy="496377"/>
              </a:xfrm>
              <a:prstGeom prst="line">
                <a:avLst/>
              </a:prstGeom>
              <a:ln w="635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766B8CBE-5BBA-4C30-8B50-05E0DEBA2F6F}"/>
                  </a:ext>
                </a:extLst>
              </p:cNvPr>
              <p:cNvCxnSpPr>
                <a:cxnSpLocks/>
                <a:stCxn id="88" idx="3"/>
                <a:endCxn id="149" idx="3"/>
              </p:cNvCxnSpPr>
              <p:nvPr/>
            </p:nvCxnSpPr>
            <p:spPr>
              <a:xfrm flipV="1">
                <a:off x="6057872" y="4969530"/>
                <a:ext cx="431" cy="414740"/>
              </a:xfrm>
              <a:prstGeom prst="line">
                <a:avLst/>
              </a:prstGeom>
              <a:ln w="635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657D6EF9-F163-404E-A69D-BADA2CE28182}"/>
                  </a:ext>
                </a:extLst>
              </p:cNvPr>
              <p:cNvCxnSpPr>
                <a:cxnSpLocks/>
                <a:stCxn id="160" idx="3"/>
                <a:endCxn id="137" idx="3"/>
              </p:cNvCxnSpPr>
              <p:nvPr/>
            </p:nvCxnSpPr>
            <p:spPr>
              <a:xfrm flipH="1" flipV="1">
                <a:off x="4476826" y="2302110"/>
                <a:ext cx="5793" cy="448342"/>
              </a:xfrm>
              <a:prstGeom prst="line">
                <a:avLst/>
              </a:prstGeom>
              <a:ln w="635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2E33DEBF-A030-4C98-9F38-DA808C7D704A}"/>
                  </a:ext>
                </a:extLst>
              </p:cNvPr>
              <p:cNvCxnSpPr>
                <a:cxnSpLocks/>
                <a:stCxn id="196" idx="3"/>
                <a:endCxn id="161" idx="3"/>
              </p:cNvCxnSpPr>
              <p:nvPr/>
            </p:nvCxnSpPr>
            <p:spPr>
              <a:xfrm flipH="1" flipV="1">
                <a:off x="4482618" y="3613033"/>
                <a:ext cx="3475" cy="486761"/>
              </a:xfrm>
              <a:prstGeom prst="line">
                <a:avLst/>
              </a:prstGeom>
              <a:ln w="635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56551DD8-89F4-46CD-91BA-521429F2471E}"/>
                  </a:ext>
                </a:extLst>
              </p:cNvPr>
              <p:cNvCxnSpPr>
                <a:cxnSpLocks/>
                <a:stCxn id="244" idx="3"/>
                <a:endCxn id="197" idx="3"/>
              </p:cNvCxnSpPr>
              <p:nvPr/>
            </p:nvCxnSpPr>
            <p:spPr>
              <a:xfrm flipV="1">
                <a:off x="4480670" y="4962375"/>
                <a:ext cx="5422" cy="419434"/>
              </a:xfrm>
              <a:prstGeom prst="line">
                <a:avLst/>
              </a:prstGeom>
              <a:ln w="635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DCAE0119-79F6-428E-91CB-6E0F917606A8}"/>
                  </a:ext>
                </a:extLst>
              </p:cNvPr>
              <p:cNvCxnSpPr>
                <a:cxnSpLocks/>
                <a:stCxn id="208" idx="3"/>
                <a:endCxn id="257" idx="3"/>
              </p:cNvCxnSpPr>
              <p:nvPr/>
            </p:nvCxnSpPr>
            <p:spPr>
              <a:xfrm flipH="1" flipV="1">
                <a:off x="2884968" y="2306613"/>
                <a:ext cx="7533" cy="450778"/>
              </a:xfrm>
              <a:prstGeom prst="line">
                <a:avLst/>
              </a:prstGeom>
              <a:ln w="635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E106EDAD-CA1C-46E0-9566-DC20AC28D7A0}"/>
                  </a:ext>
                </a:extLst>
              </p:cNvPr>
              <p:cNvCxnSpPr>
                <a:cxnSpLocks/>
                <a:stCxn id="100" idx="3"/>
                <a:endCxn id="269" idx="3"/>
              </p:cNvCxnSpPr>
              <p:nvPr/>
            </p:nvCxnSpPr>
            <p:spPr>
              <a:xfrm flipV="1">
                <a:off x="1277487" y="2306612"/>
                <a:ext cx="4039" cy="451359"/>
              </a:xfrm>
              <a:prstGeom prst="line">
                <a:avLst/>
              </a:prstGeom>
              <a:ln w="635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B385C1E7-C967-4D00-913D-66AD99486D60}"/>
                  </a:ext>
                </a:extLst>
              </p:cNvPr>
              <p:cNvCxnSpPr>
                <a:cxnSpLocks/>
                <a:stCxn id="184" idx="3"/>
                <a:endCxn id="209" idx="3"/>
              </p:cNvCxnSpPr>
              <p:nvPr/>
            </p:nvCxnSpPr>
            <p:spPr>
              <a:xfrm flipV="1">
                <a:off x="2889823" y="3619972"/>
                <a:ext cx="2677" cy="465971"/>
              </a:xfrm>
              <a:prstGeom prst="line">
                <a:avLst/>
              </a:prstGeom>
              <a:ln w="635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9B96C826-A261-4551-86AF-4ED50E661628}"/>
                  </a:ext>
                </a:extLst>
              </p:cNvPr>
              <p:cNvCxnSpPr>
                <a:cxnSpLocks/>
                <a:stCxn id="172" idx="3"/>
                <a:endCxn id="101" idx="3"/>
              </p:cNvCxnSpPr>
              <p:nvPr/>
            </p:nvCxnSpPr>
            <p:spPr>
              <a:xfrm flipH="1" flipV="1">
                <a:off x="1277486" y="3620552"/>
                <a:ext cx="4041" cy="431073"/>
              </a:xfrm>
              <a:prstGeom prst="line">
                <a:avLst/>
              </a:prstGeom>
              <a:ln w="635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73C31BB1-37EC-406A-9401-8F9EE4CA19E2}"/>
                  </a:ext>
                </a:extLst>
              </p:cNvPr>
              <p:cNvCxnSpPr>
                <a:cxnSpLocks/>
                <a:stCxn id="232" idx="3"/>
                <a:endCxn id="185" idx="3"/>
              </p:cNvCxnSpPr>
              <p:nvPr/>
            </p:nvCxnSpPr>
            <p:spPr>
              <a:xfrm flipH="1" flipV="1">
                <a:off x="2889822" y="4948524"/>
                <a:ext cx="921" cy="431438"/>
              </a:xfrm>
              <a:prstGeom prst="line">
                <a:avLst/>
              </a:prstGeom>
              <a:ln w="635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82FC6260-568A-4D8B-89CA-8120EEE42CE2}"/>
                  </a:ext>
                </a:extLst>
              </p:cNvPr>
              <p:cNvCxnSpPr>
                <a:cxnSpLocks/>
                <a:stCxn id="220" idx="3"/>
                <a:endCxn id="173" idx="3"/>
              </p:cNvCxnSpPr>
              <p:nvPr/>
            </p:nvCxnSpPr>
            <p:spPr>
              <a:xfrm flipV="1">
                <a:off x="1277989" y="4914206"/>
                <a:ext cx="3537" cy="463269"/>
              </a:xfrm>
              <a:prstGeom prst="line">
                <a:avLst/>
              </a:prstGeom>
              <a:ln w="635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75" name="Straight Connector 274">
              <a:extLst>
                <a:ext uri="{FF2B5EF4-FFF2-40B4-BE49-F238E27FC236}">
                  <a16:creationId xmlns:a16="http://schemas.microsoft.com/office/drawing/2014/main" id="{BEFEFC45-24B0-415B-B746-13C54EEFAA88}"/>
                </a:ext>
              </a:extLst>
            </p:cNvPr>
            <p:cNvCxnSpPr>
              <a:cxnSpLocks/>
              <a:endCxn id="108" idx="3"/>
            </p:cNvCxnSpPr>
            <p:nvPr/>
          </p:nvCxnSpPr>
          <p:spPr>
            <a:xfrm flipV="1">
              <a:off x="3088562" y="1565429"/>
              <a:ext cx="3917795" cy="2094"/>
            </a:xfrm>
            <a:prstGeom prst="line">
              <a:avLst/>
            </a:prstGeom>
            <a:ln w="88900">
              <a:solidFill>
                <a:schemeClr val="accent2">
                  <a:alpha val="75000"/>
                </a:schemeClr>
              </a:solidFill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>
              <a:extLst>
                <a:ext uri="{FF2B5EF4-FFF2-40B4-BE49-F238E27FC236}">
                  <a16:creationId xmlns:a16="http://schemas.microsoft.com/office/drawing/2014/main" id="{04CADE17-8532-470C-9DC7-F50085FF4680}"/>
                </a:ext>
              </a:extLst>
            </p:cNvPr>
            <p:cNvCxnSpPr>
              <a:cxnSpLocks/>
              <a:stCxn id="84" idx="2"/>
            </p:cNvCxnSpPr>
            <p:nvPr/>
          </p:nvCxnSpPr>
          <p:spPr>
            <a:xfrm flipH="1" flipV="1">
              <a:off x="6887880" y="1554025"/>
              <a:ext cx="1730" cy="3333332"/>
            </a:xfrm>
            <a:prstGeom prst="line">
              <a:avLst/>
            </a:prstGeom>
            <a:ln w="88900">
              <a:solidFill>
                <a:schemeClr val="accent2">
                  <a:alpha val="75000"/>
                </a:schemeClr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>
              <a:extLst>
                <a:ext uri="{FF2B5EF4-FFF2-40B4-BE49-F238E27FC236}">
                  <a16:creationId xmlns:a16="http://schemas.microsoft.com/office/drawing/2014/main" id="{2F17F234-E814-491A-BA3E-79FA596126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89475" y="4764729"/>
              <a:ext cx="1298409" cy="0"/>
            </a:xfrm>
            <a:prstGeom prst="line">
              <a:avLst/>
            </a:prstGeom>
            <a:ln w="88900">
              <a:solidFill>
                <a:schemeClr val="accent2">
                  <a:alpha val="75000"/>
                </a:schemeClr>
              </a:solidFill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>
              <a:extLst>
                <a:ext uri="{FF2B5EF4-FFF2-40B4-BE49-F238E27FC236}">
                  <a16:creationId xmlns:a16="http://schemas.microsoft.com/office/drawing/2014/main" id="{F2A5B666-D118-45D3-BD8C-DE5AC099C1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09829" y="2581253"/>
              <a:ext cx="1582" cy="2244477"/>
            </a:xfrm>
            <a:prstGeom prst="line">
              <a:avLst/>
            </a:prstGeom>
            <a:ln w="88900">
              <a:solidFill>
                <a:schemeClr val="accent2">
                  <a:alpha val="75000"/>
                </a:schemeClr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>
              <a:extLst>
                <a:ext uri="{FF2B5EF4-FFF2-40B4-BE49-F238E27FC236}">
                  <a16:creationId xmlns:a16="http://schemas.microsoft.com/office/drawing/2014/main" id="{4298D55C-23EB-4A7B-95CA-72700F7B6CC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28563" y="2633685"/>
              <a:ext cx="1251900" cy="5414"/>
            </a:xfrm>
            <a:prstGeom prst="line">
              <a:avLst/>
            </a:prstGeom>
            <a:ln w="88900">
              <a:solidFill>
                <a:schemeClr val="accent2">
                  <a:alpha val="75000"/>
                </a:schemeClr>
              </a:solidFill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>
              <a:extLst>
                <a:ext uri="{FF2B5EF4-FFF2-40B4-BE49-F238E27FC236}">
                  <a16:creationId xmlns:a16="http://schemas.microsoft.com/office/drawing/2014/main" id="{AF0D01B6-AD87-40D7-879D-EC2DD8C04E2B}"/>
                </a:ext>
              </a:extLst>
            </p:cNvPr>
            <p:cNvCxnSpPr>
              <a:cxnSpLocks/>
              <a:stCxn id="228" idx="2"/>
            </p:cNvCxnSpPr>
            <p:nvPr/>
          </p:nvCxnSpPr>
          <p:spPr>
            <a:xfrm flipH="1" flipV="1">
              <a:off x="4313307" y="2596944"/>
              <a:ext cx="6416" cy="2286918"/>
            </a:xfrm>
            <a:prstGeom prst="line">
              <a:avLst/>
            </a:prstGeom>
            <a:ln w="88900">
              <a:solidFill>
                <a:schemeClr val="accent2">
                  <a:alpha val="75000"/>
                </a:schemeClr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>
              <a:extLst>
                <a:ext uri="{FF2B5EF4-FFF2-40B4-BE49-F238E27FC236}">
                  <a16:creationId xmlns:a16="http://schemas.microsoft.com/office/drawing/2014/main" id="{38C00CCF-F968-4A91-B9E0-BA903567858D}"/>
                </a:ext>
              </a:extLst>
            </p:cNvPr>
            <p:cNvCxnSpPr>
              <a:cxnSpLocks/>
              <a:endCxn id="216" idx="1"/>
            </p:cNvCxnSpPr>
            <p:nvPr/>
          </p:nvCxnSpPr>
          <p:spPr>
            <a:xfrm flipH="1">
              <a:off x="2894351" y="4762736"/>
              <a:ext cx="1434212" cy="2369"/>
            </a:xfrm>
            <a:prstGeom prst="line">
              <a:avLst/>
            </a:prstGeom>
            <a:ln w="88900">
              <a:solidFill>
                <a:schemeClr val="accent2">
                  <a:alpha val="75000"/>
                </a:schemeClr>
              </a:solidFill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>
              <a:extLst>
                <a:ext uri="{FF2B5EF4-FFF2-40B4-BE49-F238E27FC236}">
                  <a16:creationId xmlns:a16="http://schemas.microsoft.com/office/drawing/2014/main" id="{C097DA3B-2D44-46AF-9F7D-6A51CB2A5798}"/>
                </a:ext>
              </a:extLst>
            </p:cNvPr>
            <p:cNvCxnSpPr>
              <a:cxnSpLocks/>
              <a:stCxn id="264" idx="0"/>
            </p:cNvCxnSpPr>
            <p:nvPr/>
          </p:nvCxnSpPr>
          <p:spPr>
            <a:xfrm flipH="1">
              <a:off x="2994473" y="1456667"/>
              <a:ext cx="19492" cy="3369063"/>
            </a:xfrm>
            <a:prstGeom prst="line">
              <a:avLst/>
            </a:prstGeom>
            <a:ln w="88900">
              <a:solidFill>
                <a:schemeClr val="accent2">
                  <a:alpha val="75000"/>
                </a:schemeClr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4" name="Oval 283">
            <a:extLst>
              <a:ext uri="{FF2B5EF4-FFF2-40B4-BE49-F238E27FC236}">
                <a16:creationId xmlns:a16="http://schemas.microsoft.com/office/drawing/2014/main" id="{9B1CB1F1-73A5-494E-8928-EC8F433E451B}"/>
              </a:ext>
            </a:extLst>
          </p:cNvPr>
          <p:cNvSpPr/>
          <p:nvPr/>
        </p:nvSpPr>
        <p:spPr>
          <a:xfrm>
            <a:off x="9522881" y="3296491"/>
            <a:ext cx="99889" cy="114925"/>
          </a:xfrm>
          <a:prstGeom prst="ellipse">
            <a:avLst/>
          </a:prstGeom>
          <a:solidFill>
            <a:schemeClr val="bg1"/>
          </a:solidFill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7723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0" presetClass="path" presetSubtype="0" repeatCount="500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0.00116 L 0.11601 0.00116 L 0.11601 0.17407 L 0.07721 0.17407 L 0.07721 0.06019 L 0.03815 0.06019 L 0.03815 0.17824 L -0.00078 0.17824 L -0.00013 0.00116 Z " pathEditMode="relative" ptsTypes="AAAAAAAAA">
                                      <p:cBhvr>
                                        <p:cTn id="49" dur="2000" fill="hold"/>
                                        <p:tgtEl>
                                          <p:spTgt spid="2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7" grpId="0"/>
      <p:bldP spid="54" grpId="0"/>
      <p:bldP spid="24" grpId="0"/>
      <p:bldP spid="284" grpId="2" animBg="1"/>
      <p:bldP spid="284" grpId="3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40720E-80D8-C144-8D91-47C77464799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Mayank Parasar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21D5FD-2A1E-A647-ABFF-930DBEEAEB2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mparasar3@gatech.edu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57E001E-3DD3-4146-B5AC-1BD5B926A943}"/>
              </a:ext>
            </a:extLst>
          </p:cNvPr>
          <p:cNvSpPr/>
          <p:nvPr/>
        </p:nvSpPr>
        <p:spPr>
          <a:xfrm>
            <a:off x="3486007" y="1942869"/>
            <a:ext cx="380905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8386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A91B36-4C47-7646-82DF-50DA5D107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Challenge: Routing Deadlock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22F897-ECF6-3842-817C-6519810FC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BINDU| NOCS 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09281D-32C9-B244-938C-3F16744F2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D0697-F66A-EE4C-B4D3-9802540BCCA0}" type="slidenum">
              <a:rPr lang="en-US" smtClean="0"/>
              <a:t>4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0B16A07-0830-304D-AC1F-7C19756909D6}"/>
              </a:ext>
            </a:extLst>
          </p:cNvPr>
          <p:cNvCxnSpPr>
            <a:cxnSpLocks/>
          </p:cNvCxnSpPr>
          <p:nvPr/>
        </p:nvCxnSpPr>
        <p:spPr>
          <a:xfrm>
            <a:off x="3264734" y="4213878"/>
            <a:ext cx="44479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5CBEE40-5169-3B4F-8132-448EA2343E11}"/>
              </a:ext>
            </a:extLst>
          </p:cNvPr>
          <p:cNvCxnSpPr>
            <a:cxnSpLocks/>
          </p:cNvCxnSpPr>
          <p:nvPr/>
        </p:nvCxnSpPr>
        <p:spPr>
          <a:xfrm>
            <a:off x="6301208" y="2986633"/>
            <a:ext cx="45648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D970D66-7274-AE4F-8648-DF3CDEF176D1}"/>
              </a:ext>
            </a:extLst>
          </p:cNvPr>
          <p:cNvCxnSpPr>
            <a:cxnSpLocks/>
          </p:cNvCxnSpPr>
          <p:nvPr/>
        </p:nvCxnSpPr>
        <p:spPr>
          <a:xfrm flipV="1">
            <a:off x="4204623" y="2284931"/>
            <a:ext cx="0" cy="23519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C68B85A-C2B7-714C-882C-EC8B8D59906E}"/>
              </a:ext>
            </a:extLst>
          </p:cNvPr>
          <p:cNvCxnSpPr>
            <a:cxnSpLocks/>
          </p:cNvCxnSpPr>
          <p:nvPr/>
        </p:nvCxnSpPr>
        <p:spPr>
          <a:xfrm flipV="1">
            <a:off x="4204623" y="4735885"/>
            <a:ext cx="0" cy="29121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459DDEA-B51F-BA40-8904-8AB36C6B66B8}"/>
              </a:ext>
            </a:extLst>
          </p:cNvPr>
          <p:cNvCxnSpPr>
            <a:cxnSpLocks/>
          </p:cNvCxnSpPr>
          <p:nvPr/>
        </p:nvCxnSpPr>
        <p:spPr>
          <a:xfrm>
            <a:off x="4661476" y="4251897"/>
            <a:ext cx="664145" cy="173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60D719D-3F57-4D40-8663-281801DB1B62}"/>
              </a:ext>
            </a:extLst>
          </p:cNvPr>
          <p:cNvCxnSpPr>
            <a:cxnSpLocks/>
          </p:cNvCxnSpPr>
          <p:nvPr/>
        </p:nvCxnSpPr>
        <p:spPr>
          <a:xfrm flipV="1">
            <a:off x="5839976" y="4728792"/>
            <a:ext cx="0" cy="22427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169BEE0-C88C-1742-A215-9FA413EC7C15}"/>
              </a:ext>
            </a:extLst>
          </p:cNvPr>
          <p:cNvCxnSpPr>
            <a:cxnSpLocks/>
          </p:cNvCxnSpPr>
          <p:nvPr/>
        </p:nvCxnSpPr>
        <p:spPr>
          <a:xfrm flipV="1">
            <a:off x="5839976" y="3475769"/>
            <a:ext cx="0" cy="31891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3E8F72A-FA01-1348-A234-9FC207478C67}"/>
              </a:ext>
            </a:extLst>
          </p:cNvPr>
          <p:cNvCxnSpPr>
            <a:cxnSpLocks/>
          </p:cNvCxnSpPr>
          <p:nvPr/>
        </p:nvCxnSpPr>
        <p:spPr>
          <a:xfrm flipV="1">
            <a:off x="4221139" y="3498798"/>
            <a:ext cx="0" cy="31891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58CE95D-0CD0-CD47-B625-90A9319ACA62}"/>
              </a:ext>
            </a:extLst>
          </p:cNvPr>
          <p:cNvGrpSpPr/>
          <p:nvPr/>
        </p:nvGrpSpPr>
        <p:grpSpPr>
          <a:xfrm>
            <a:off x="3713426" y="2507204"/>
            <a:ext cx="965975" cy="965975"/>
            <a:chOff x="3313739" y="2271697"/>
            <a:chExt cx="1316984" cy="1316984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D28CA12-85BA-2341-97EC-C1FA680AF8DE}"/>
                </a:ext>
              </a:extLst>
            </p:cNvPr>
            <p:cNvSpPr/>
            <p:nvPr/>
          </p:nvSpPr>
          <p:spPr>
            <a:xfrm>
              <a:off x="3313739" y="2271697"/>
              <a:ext cx="1316984" cy="1316984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/>
                <a:t>9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F987582-BE6B-9442-A924-3D09266C92FB}"/>
                </a:ext>
              </a:extLst>
            </p:cNvPr>
            <p:cNvSpPr/>
            <p:nvPr/>
          </p:nvSpPr>
          <p:spPr>
            <a:xfrm>
              <a:off x="3315137" y="2701848"/>
              <a:ext cx="401186" cy="40118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660055A-37C9-4145-9349-39BDCC0840B7}"/>
                </a:ext>
              </a:extLst>
            </p:cNvPr>
            <p:cNvSpPr/>
            <p:nvPr/>
          </p:nvSpPr>
          <p:spPr>
            <a:xfrm>
              <a:off x="3775354" y="2274826"/>
              <a:ext cx="401186" cy="40118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009AE79-5084-F149-B8F5-93CA512918B5}"/>
                </a:ext>
              </a:extLst>
            </p:cNvPr>
            <p:cNvSpPr/>
            <p:nvPr/>
          </p:nvSpPr>
          <p:spPr>
            <a:xfrm>
              <a:off x="4226519" y="2707884"/>
              <a:ext cx="401186" cy="40118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2AD7C292-5144-5D47-B4EF-AA17AEF660A6}"/>
                </a:ext>
              </a:extLst>
            </p:cNvPr>
            <p:cNvSpPr/>
            <p:nvPr/>
          </p:nvSpPr>
          <p:spPr>
            <a:xfrm>
              <a:off x="3781390" y="3186209"/>
              <a:ext cx="401186" cy="40118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7B54E78-DED3-7241-AD87-754003107403}"/>
              </a:ext>
            </a:extLst>
          </p:cNvPr>
          <p:cNvGrpSpPr/>
          <p:nvPr/>
        </p:nvGrpSpPr>
        <p:grpSpPr>
          <a:xfrm>
            <a:off x="3709528" y="3763424"/>
            <a:ext cx="969870" cy="969870"/>
            <a:chOff x="3313739" y="2271697"/>
            <a:chExt cx="1316984" cy="1316984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3A0F6060-D8EC-0B41-BBAB-F44BFF7C814D}"/>
                </a:ext>
              </a:extLst>
            </p:cNvPr>
            <p:cNvSpPr/>
            <p:nvPr/>
          </p:nvSpPr>
          <p:spPr>
            <a:xfrm>
              <a:off x="3313739" y="2271697"/>
              <a:ext cx="1316984" cy="1316984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4EEACD6C-F738-DF49-8E48-2D9CE79D6DDE}"/>
                </a:ext>
              </a:extLst>
            </p:cNvPr>
            <p:cNvSpPr/>
            <p:nvPr/>
          </p:nvSpPr>
          <p:spPr>
            <a:xfrm>
              <a:off x="3315137" y="2701848"/>
              <a:ext cx="401186" cy="40118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039D42E9-7E3D-844F-81A1-E4C4347D5C9D}"/>
                </a:ext>
              </a:extLst>
            </p:cNvPr>
            <p:cNvSpPr/>
            <p:nvPr/>
          </p:nvSpPr>
          <p:spPr>
            <a:xfrm>
              <a:off x="3775354" y="2274826"/>
              <a:ext cx="401186" cy="40118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60CA3F2-3A6D-4F46-9BD0-1F4C08B989CD}"/>
                </a:ext>
              </a:extLst>
            </p:cNvPr>
            <p:cNvSpPr/>
            <p:nvPr/>
          </p:nvSpPr>
          <p:spPr>
            <a:xfrm>
              <a:off x="4226519" y="2707884"/>
              <a:ext cx="401186" cy="40118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AC6F814-106E-7D44-9B69-30DD7E0AB0E8}"/>
                </a:ext>
              </a:extLst>
            </p:cNvPr>
            <p:cNvSpPr/>
            <p:nvPr/>
          </p:nvSpPr>
          <p:spPr>
            <a:xfrm>
              <a:off x="3781390" y="3186209"/>
              <a:ext cx="401186" cy="40118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7408820-1EDD-5145-A72E-B9ECE7AFA0B6}"/>
              </a:ext>
            </a:extLst>
          </p:cNvPr>
          <p:cNvGrpSpPr/>
          <p:nvPr/>
        </p:nvGrpSpPr>
        <p:grpSpPr>
          <a:xfrm>
            <a:off x="5333117" y="2510741"/>
            <a:ext cx="965975" cy="965975"/>
            <a:chOff x="3313739" y="2271697"/>
            <a:chExt cx="1316984" cy="1316984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3A896DAB-B9BC-0E44-B135-C07C6AF7D264}"/>
                </a:ext>
              </a:extLst>
            </p:cNvPr>
            <p:cNvSpPr/>
            <p:nvPr/>
          </p:nvSpPr>
          <p:spPr>
            <a:xfrm>
              <a:off x="3313739" y="2271697"/>
              <a:ext cx="1316984" cy="1316984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/>
                <a:t>10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526B25F-D359-FF44-BD12-2C0CB7AB6670}"/>
                </a:ext>
              </a:extLst>
            </p:cNvPr>
            <p:cNvSpPr/>
            <p:nvPr/>
          </p:nvSpPr>
          <p:spPr>
            <a:xfrm>
              <a:off x="3315137" y="2701848"/>
              <a:ext cx="401186" cy="40118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0B9FC43-FD1C-DC44-B38E-96281069B3D9}"/>
                </a:ext>
              </a:extLst>
            </p:cNvPr>
            <p:cNvSpPr/>
            <p:nvPr/>
          </p:nvSpPr>
          <p:spPr>
            <a:xfrm>
              <a:off x="3775354" y="2274826"/>
              <a:ext cx="401186" cy="40118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433944D6-6E60-5F4C-9513-E3530DB16871}"/>
                </a:ext>
              </a:extLst>
            </p:cNvPr>
            <p:cNvSpPr/>
            <p:nvPr/>
          </p:nvSpPr>
          <p:spPr>
            <a:xfrm>
              <a:off x="4226520" y="2707884"/>
              <a:ext cx="401186" cy="40118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7DA4F8A0-1E28-F74C-B651-9CB90A3539CC}"/>
                </a:ext>
              </a:extLst>
            </p:cNvPr>
            <p:cNvSpPr/>
            <p:nvPr/>
          </p:nvSpPr>
          <p:spPr>
            <a:xfrm>
              <a:off x="3781390" y="3186209"/>
              <a:ext cx="401186" cy="40118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ED3A8A1D-0CED-B347-87C7-F78BD6F5E659}"/>
              </a:ext>
            </a:extLst>
          </p:cNvPr>
          <p:cNvGrpSpPr/>
          <p:nvPr/>
        </p:nvGrpSpPr>
        <p:grpSpPr>
          <a:xfrm>
            <a:off x="5329219" y="3766961"/>
            <a:ext cx="969870" cy="969870"/>
            <a:chOff x="3313739" y="2271697"/>
            <a:chExt cx="1316984" cy="1316984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3009580A-1595-C94C-82FF-D27DFFC67A3B}"/>
                </a:ext>
              </a:extLst>
            </p:cNvPr>
            <p:cNvSpPr/>
            <p:nvPr/>
          </p:nvSpPr>
          <p:spPr>
            <a:xfrm>
              <a:off x="3313739" y="2271697"/>
              <a:ext cx="1316984" cy="1316984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AAD9E6DA-3BE0-5F48-A2EA-73FCE493D63F}"/>
                </a:ext>
              </a:extLst>
            </p:cNvPr>
            <p:cNvSpPr/>
            <p:nvPr/>
          </p:nvSpPr>
          <p:spPr>
            <a:xfrm>
              <a:off x="3315137" y="2701848"/>
              <a:ext cx="401186" cy="40118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DADA9F3E-2E27-344D-B922-F20F9CF8338C}"/>
                </a:ext>
              </a:extLst>
            </p:cNvPr>
            <p:cNvSpPr/>
            <p:nvPr/>
          </p:nvSpPr>
          <p:spPr>
            <a:xfrm>
              <a:off x="3775354" y="2274826"/>
              <a:ext cx="401186" cy="40118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195ADAE9-8FCE-E746-8438-2B15F08ABDA0}"/>
                </a:ext>
              </a:extLst>
            </p:cNvPr>
            <p:cNvSpPr/>
            <p:nvPr/>
          </p:nvSpPr>
          <p:spPr>
            <a:xfrm>
              <a:off x="4226519" y="2707884"/>
              <a:ext cx="401186" cy="40118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216B90DB-839A-8C4E-8A08-C37DFB421F77}"/>
                </a:ext>
              </a:extLst>
            </p:cNvPr>
            <p:cNvSpPr/>
            <p:nvPr/>
          </p:nvSpPr>
          <p:spPr>
            <a:xfrm>
              <a:off x="3781390" y="3186209"/>
              <a:ext cx="401186" cy="40118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</p:grp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13300443-339E-564F-8F99-5E62F8F187FD}"/>
              </a:ext>
            </a:extLst>
          </p:cNvPr>
          <p:cNvCxnSpPr>
            <a:cxnSpLocks/>
          </p:cNvCxnSpPr>
          <p:nvPr/>
        </p:nvCxnSpPr>
        <p:spPr>
          <a:xfrm>
            <a:off x="4692921" y="3000919"/>
            <a:ext cx="664145" cy="173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CDB677C1-6BF5-A34C-BE84-00BC52375D26}"/>
              </a:ext>
            </a:extLst>
          </p:cNvPr>
          <p:cNvSpPr/>
          <p:nvPr/>
        </p:nvSpPr>
        <p:spPr>
          <a:xfrm>
            <a:off x="6922629" y="2836320"/>
            <a:ext cx="314019" cy="314019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5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2732E194-2DB5-DF4E-835D-FA18EC9FAEA5}"/>
              </a:ext>
            </a:extLst>
          </p:cNvPr>
          <p:cNvSpPr/>
          <p:nvPr/>
        </p:nvSpPr>
        <p:spPr>
          <a:xfrm>
            <a:off x="5647632" y="4982628"/>
            <a:ext cx="306685" cy="306685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9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78A3DCE4-FF55-0D4C-AD43-CBBB6BFF37D2}"/>
              </a:ext>
            </a:extLst>
          </p:cNvPr>
          <p:cNvSpPr/>
          <p:nvPr/>
        </p:nvSpPr>
        <p:spPr>
          <a:xfrm>
            <a:off x="4030345" y="1908036"/>
            <a:ext cx="314581" cy="314581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6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9F6651F1-5E53-9740-9EE0-B4BF67C64622}"/>
              </a:ext>
            </a:extLst>
          </p:cNvPr>
          <p:cNvGrpSpPr/>
          <p:nvPr/>
        </p:nvGrpSpPr>
        <p:grpSpPr>
          <a:xfrm>
            <a:off x="2691060" y="4012406"/>
            <a:ext cx="470001" cy="400110"/>
            <a:chOff x="7594106" y="5750087"/>
            <a:chExt cx="470001" cy="400110"/>
          </a:xfrm>
        </p:grpSpPr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A7652A1F-C2BA-ED46-A8EE-3261AD935508}"/>
                </a:ext>
              </a:extLst>
            </p:cNvPr>
            <p:cNvSpPr/>
            <p:nvPr/>
          </p:nvSpPr>
          <p:spPr>
            <a:xfrm>
              <a:off x="7658036" y="5769103"/>
              <a:ext cx="333986" cy="333986"/>
            </a:xfrm>
            <a:prstGeom prst="ellipse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800" dirty="0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53F4BE60-D07B-5240-BD47-3F1AFFA83196}"/>
                </a:ext>
              </a:extLst>
            </p:cNvPr>
            <p:cNvSpPr/>
            <p:nvPr/>
          </p:nvSpPr>
          <p:spPr>
            <a:xfrm>
              <a:off x="7594106" y="5750087"/>
              <a:ext cx="470001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10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34D04613-69C8-1049-8321-DA0428AB8825}"/>
              </a:ext>
            </a:extLst>
          </p:cNvPr>
          <p:cNvGrpSpPr/>
          <p:nvPr/>
        </p:nvGrpSpPr>
        <p:grpSpPr>
          <a:xfrm>
            <a:off x="4514963" y="3077475"/>
            <a:ext cx="1095173" cy="1109659"/>
            <a:chOff x="3358483" y="3831696"/>
            <a:chExt cx="1095173" cy="1109659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27C37EFF-EC08-0943-BE4C-CBE5167A7168}"/>
                </a:ext>
              </a:extLst>
            </p:cNvPr>
            <p:cNvGrpSpPr/>
            <p:nvPr/>
          </p:nvGrpSpPr>
          <p:grpSpPr>
            <a:xfrm>
              <a:off x="3378924" y="3831696"/>
              <a:ext cx="1065485" cy="1109659"/>
              <a:chOff x="4316649" y="1697283"/>
              <a:chExt cx="2037523" cy="2121997"/>
            </a:xfrm>
          </p:grpSpPr>
          <p:sp>
            <p:nvSpPr>
              <p:cNvPr id="48" name="Arrow: Curved Down 43">
                <a:extLst>
                  <a:ext uri="{FF2B5EF4-FFF2-40B4-BE49-F238E27FC236}">
                    <a16:creationId xmlns:a16="http://schemas.microsoft.com/office/drawing/2014/main" id="{112A655A-4543-DB44-9B4E-BC9A1FEA7F27}"/>
                  </a:ext>
                </a:extLst>
              </p:cNvPr>
              <p:cNvSpPr/>
              <p:nvPr/>
            </p:nvSpPr>
            <p:spPr>
              <a:xfrm rot="329651" flipH="1">
                <a:off x="4815062" y="1697283"/>
                <a:ext cx="993049" cy="367969"/>
              </a:xfrm>
              <a:prstGeom prst="curvedDownArrow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9" name="Arrow: Curved Down 44">
                <a:extLst>
                  <a:ext uri="{FF2B5EF4-FFF2-40B4-BE49-F238E27FC236}">
                    <a16:creationId xmlns:a16="http://schemas.microsoft.com/office/drawing/2014/main" id="{45F1226E-F0FE-7F45-B3EC-1DE0C6D9E042}"/>
                  </a:ext>
                </a:extLst>
              </p:cNvPr>
              <p:cNvSpPr/>
              <p:nvPr/>
            </p:nvSpPr>
            <p:spPr>
              <a:xfrm rot="16200000" flipH="1">
                <a:off x="4005334" y="2521118"/>
                <a:ext cx="990600" cy="367969"/>
              </a:xfrm>
              <a:prstGeom prst="curvedDownArrow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0" name="Arrow: Curved Down 45">
                <a:extLst>
                  <a:ext uri="{FF2B5EF4-FFF2-40B4-BE49-F238E27FC236}">
                    <a16:creationId xmlns:a16="http://schemas.microsoft.com/office/drawing/2014/main" id="{BC981CDB-9F6B-904D-8E4C-7AF1B860558F}"/>
                  </a:ext>
                </a:extLst>
              </p:cNvPr>
              <p:cNvSpPr/>
              <p:nvPr/>
            </p:nvSpPr>
            <p:spPr>
              <a:xfrm rot="11279851" flipH="1">
                <a:off x="4855743" y="3413597"/>
                <a:ext cx="962334" cy="405683"/>
              </a:xfrm>
              <a:prstGeom prst="curvedDownArrow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1" name="Arrow: Curved Down 46">
                <a:extLst>
                  <a:ext uri="{FF2B5EF4-FFF2-40B4-BE49-F238E27FC236}">
                    <a16:creationId xmlns:a16="http://schemas.microsoft.com/office/drawing/2014/main" id="{97A17253-9964-964A-A477-9B1713BCF7AC}"/>
                  </a:ext>
                </a:extLst>
              </p:cNvPr>
              <p:cNvSpPr/>
              <p:nvPr/>
            </p:nvSpPr>
            <p:spPr>
              <a:xfrm rot="5552345" flipH="1">
                <a:off x="5629433" y="2468657"/>
                <a:ext cx="1012224" cy="437255"/>
              </a:xfrm>
              <a:prstGeom prst="curvedDownArrow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52A0388E-E3F0-914B-B667-6446766F4C8E}"/>
                </a:ext>
              </a:extLst>
            </p:cNvPr>
            <p:cNvSpPr/>
            <p:nvPr/>
          </p:nvSpPr>
          <p:spPr>
            <a:xfrm>
              <a:off x="3358483" y="4158733"/>
              <a:ext cx="1095173" cy="33855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 b="1" dirty="0">
                  <a:ln w="0"/>
                  <a:solidFill>
                    <a:srgbClr val="FF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Deadlock</a:t>
              </a:r>
            </a:p>
          </p:txBody>
        </p:sp>
      </p:grp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7B14FE69-8223-6B48-BE59-D683585114AB}"/>
              </a:ext>
            </a:extLst>
          </p:cNvPr>
          <p:cNvCxnSpPr>
            <a:cxnSpLocks/>
          </p:cNvCxnSpPr>
          <p:nvPr/>
        </p:nvCxnSpPr>
        <p:spPr>
          <a:xfrm>
            <a:off x="6301832" y="4255906"/>
            <a:ext cx="455861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559A6B31-EE60-B14C-9C16-CAFEFFA11B24}"/>
              </a:ext>
            </a:extLst>
          </p:cNvPr>
          <p:cNvCxnSpPr>
            <a:cxnSpLocks/>
          </p:cNvCxnSpPr>
          <p:nvPr/>
        </p:nvCxnSpPr>
        <p:spPr>
          <a:xfrm>
            <a:off x="3264734" y="2997623"/>
            <a:ext cx="46486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65D32894-3B03-0B4F-B330-633AA80B0C75}"/>
              </a:ext>
            </a:extLst>
          </p:cNvPr>
          <p:cNvCxnSpPr>
            <a:cxnSpLocks/>
          </p:cNvCxnSpPr>
          <p:nvPr/>
        </p:nvCxnSpPr>
        <p:spPr>
          <a:xfrm>
            <a:off x="4729115" y="2752768"/>
            <a:ext cx="527124" cy="0"/>
          </a:xfrm>
          <a:prstGeom prst="straightConnector1">
            <a:avLst/>
          </a:prstGeom>
          <a:ln w="76200">
            <a:solidFill>
              <a:schemeClr val="accent4">
                <a:lumMod val="75000"/>
                <a:alpha val="50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3B8343E4-E1B8-3049-ABA7-8D62C4F107E6}"/>
              </a:ext>
            </a:extLst>
          </p:cNvPr>
          <p:cNvCxnSpPr>
            <a:cxnSpLocks/>
          </p:cNvCxnSpPr>
          <p:nvPr/>
        </p:nvCxnSpPr>
        <p:spPr>
          <a:xfrm>
            <a:off x="6083477" y="3419742"/>
            <a:ext cx="0" cy="430306"/>
          </a:xfrm>
          <a:prstGeom prst="straightConnector1">
            <a:avLst/>
          </a:prstGeom>
          <a:ln w="76200">
            <a:solidFill>
              <a:schemeClr val="accent4">
                <a:lumMod val="75000"/>
                <a:alpha val="50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9E57AFA9-60BB-834D-A3BF-7D286CC63A2B}"/>
              </a:ext>
            </a:extLst>
          </p:cNvPr>
          <p:cNvCxnSpPr>
            <a:cxnSpLocks/>
          </p:cNvCxnSpPr>
          <p:nvPr/>
        </p:nvCxnSpPr>
        <p:spPr>
          <a:xfrm flipV="1">
            <a:off x="3955255" y="3407885"/>
            <a:ext cx="0" cy="442856"/>
          </a:xfrm>
          <a:prstGeom prst="straightConnector1">
            <a:avLst/>
          </a:prstGeom>
          <a:ln w="76200">
            <a:solidFill>
              <a:schemeClr val="accent4">
                <a:lumMod val="75000"/>
                <a:alpha val="50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7A43E47F-A675-3749-AB15-8117EEB567FC}"/>
              </a:ext>
            </a:extLst>
          </p:cNvPr>
          <p:cNvCxnSpPr>
            <a:cxnSpLocks/>
          </p:cNvCxnSpPr>
          <p:nvPr/>
        </p:nvCxnSpPr>
        <p:spPr>
          <a:xfrm flipH="1">
            <a:off x="4728386" y="4467227"/>
            <a:ext cx="528917" cy="0"/>
          </a:xfrm>
          <a:prstGeom prst="straightConnector1">
            <a:avLst/>
          </a:prstGeom>
          <a:ln w="76200">
            <a:solidFill>
              <a:schemeClr val="accent4">
                <a:lumMod val="75000"/>
                <a:alpha val="50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57">
            <a:extLst>
              <a:ext uri="{FF2B5EF4-FFF2-40B4-BE49-F238E27FC236}">
                <a16:creationId xmlns:a16="http://schemas.microsoft.com/office/drawing/2014/main" id="{DF3F0C08-C096-9C40-A8A0-587E1AC2C7A3}"/>
              </a:ext>
            </a:extLst>
          </p:cNvPr>
          <p:cNvGrpSpPr/>
          <p:nvPr/>
        </p:nvGrpSpPr>
        <p:grpSpPr>
          <a:xfrm>
            <a:off x="6497895" y="5106989"/>
            <a:ext cx="2312466" cy="943630"/>
            <a:chOff x="827415" y="4753583"/>
            <a:chExt cx="2312466" cy="943630"/>
          </a:xfrm>
        </p:grpSpPr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24026F8E-57E8-8540-9C48-D577E18D89C9}"/>
                </a:ext>
              </a:extLst>
            </p:cNvPr>
            <p:cNvSpPr/>
            <p:nvPr/>
          </p:nvSpPr>
          <p:spPr>
            <a:xfrm>
              <a:off x="827415" y="5258366"/>
              <a:ext cx="474559" cy="438847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800" b="1" dirty="0"/>
                <a:t>5</a:t>
              </a:r>
              <a:endParaRPr lang="en-US" sz="3200" b="1" dirty="0"/>
            </a:p>
          </p:txBody>
        </p:sp>
        <p:sp>
          <p:nvSpPr>
            <p:cNvPr id="60" name="Callout: Line 57">
              <a:extLst>
                <a:ext uri="{FF2B5EF4-FFF2-40B4-BE49-F238E27FC236}">
                  <a16:creationId xmlns:a16="http://schemas.microsoft.com/office/drawing/2014/main" id="{A92DDB27-E7F1-6B4F-856F-ECC0AD6C34B6}"/>
                </a:ext>
              </a:extLst>
            </p:cNvPr>
            <p:cNvSpPr/>
            <p:nvPr/>
          </p:nvSpPr>
          <p:spPr>
            <a:xfrm>
              <a:off x="1747792" y="4753583"/>
              <a:ext cx="1392089" cy="493059"/>
            </a:xfrm>
            <a:prstGeom prst="borderCallout1">
              <a:avLst>
                <a:gd name="adj1" fmla="val 36697"/>
                <a:gd name="adj2" fmla="val 849"/>
                <a:gd name="adj3" fmla="val 112500"/>
                <a:gd name="adj4" fmla="val -38333"/>
              </a:avLst>
            </a:prstGeom>
            <a:solidFill>
              <a:schemeClr val="accent1">
                <a:lumMod val="75000"/>
              </a:schemeClr>
            </a:solidFill>
            <a:ln w="635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Destination Router-5</a:t>
              </a:r>
            </a:p>
          </p:txBody>
        </p:sp>
      </p:grp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C866632C-C4DC-7948-82F5-DB845F2F08EF}"/>
              </a:ext>
            </a:extLst>
          </p:cNvPr>
          <p:cNvCxnSpPr>
            <a:cxnSpLocks/>
          </p:cNvCxnSpPr>
          <p:nvPr/>
        </p:nvCxnSpPr>
        <p:spPr>
          <a:xfrm flipV="1">
            <a:off x="5793676" y="2194114"/>
            <a:ext cx="0" cy="31891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Cloud 61">
            <a:extLst>
              <a:ext uri="{FF2B5EF4-FFF2-40B4-BE49-F238E27FC236}">
                <a16:creationId xmlns:a16="http://schemas.microsoft.com/office/drawing/2014/main" id="{383C1F85-5560-5847-B938-CCE8540404FB}"/>
              </a:ext>
            </a:extLst>
          </p:cNvPr>
          <p:cNvSpPr/>
          <p:nvPr/>
        </p:nvSpPr>
        <p:spPr>
          <a:xfrm rot="16703736">
            <a:off x="6239111" y="3098535"/>
            <a:ext cx="2115884" cy="1196199"/>
          </a:xfrm>
          <a:prstGeom prst="cloud">
            <a:avLst/>
          </a:prstGeom>
          <a:solidFill>
            <a:schemeClr val="accent1">
              <a:alpha val="5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Cloud 62">
            <a:extLst>
              <a:ext uri="{FF2B5EF4-FFF2-40B4-BE49-F238E27FC236}">
                <a16:creationId xmlns:a16="http://schemas.microsoft.com/office/drawing/2014/main" id="{A23F3F8E-A297-DF41-858E-30ED291FEF16}"/>
              </a:ext>
            </a:extLst>
          </p:cNvPr>
          <p:cNvSpPr/>
          <p:nvPr/>
        </p:nvSpPr>
        <p:spPr>
          <a:xfrm rot="16507793">
            <a:off x="1621342" y="3009518"/>
            <a:ext cx="2235152" cy="1339073"/>
          </a:xfrm>
          <a:prstGeom prst="cloud">
            <a:avLst/>
          </a:prstGeom>
          <a:solidFill>
            <a:schemeClr val="accent1">
              <a:alpha val="5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Cloud 63">
            <a:extLst>
              <a:ext uri="{FF2B5EF4-FFF2-40B4-BE49-F238E27FC236}">
                <a16:creationId xmlns:a16="http://schemas.microsoft.com/office/drawing/2014/main" id="{2406378F-3C02-E040-A9CA-7B3B52C6276D}"/>
              </a:ext>
            </a:extLst>
          </p:cNvPr>
          <p:cNvSpPr/>
          <p:nvPr/>
        </p:nvSpPr>
        <p:spPr>
          <a:xfrm>
            <a:off x="3817088" y="1203773"/>
            <a:ext cx="2368292" cy="1206752"/>
          </a:xfrm>
          <a:prstGeom prst="cloud">
            <a:avLst/>
          </a:prstGeom>
          <a:solidFill>
            <a:schemeClr val="accent1">
              <a:alpha val="5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177007ED-B901-754F-9E27-A0353F8D42E4}"/>
              </a:ext>
            </a:extLst>
          </p:cNvPr>
          <p:cNvSpPr/>
          <p:nvPr/>
        </p:nvSpPr>
        <p:spPr>
          <a:xfrm>
            <a:off x="4297036" y="1540264"/>
            <a:ext cx="1503938" cy="40011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Network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9354C12E-A210-714E-B418-8D8B0CB4C5B9}"/>
              </a:ext>
            </a:extLst>
          </p:cNvPr>
          <p:cNvSpPr/>
          <p:nvPr/>
        </p:nvSpPr>
        <p:spPr>
          <a:xfrm rot="16200000">
            <a:off x="1935051" y="3420702"/>
            <a:ext cx="1503938" cy="40011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Network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FAAAB51C-B9A1-A94E-8276-00932D1DA724}"/>
              </a:ext>
            </a:extLst>
          </p:cNvPr>
          <p:cNvSpPr/>
          <p:nvPr/>
        </p:nvSpPr>
        <p:spPr>
          <a:xfrm rot="16200000">
            <a:off x="6472951" y="3443527"/>
            <a:ext cx="1503938" cy="40011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Network</a:t>
            </a:r>
          </a:p>
        </p:txBody>
      </p:sp>
      <p:sp>
        <p:nvSpPr>
          <p:cNvPr id="68" name="Cloud 67">
            <a:extLst>
              <a:ext uri="{FF2B5EF4-FFF2-40B4-BE49-F238E27FC236}">
                <a16:creationId xmlns:a16="http://schemas.microsoft.com/office/drawing/2014/main" id="{7E64992F-8B4B-544B-83DB-D046B397D22A}"/>
              </a:ext>
            </a:extLst>
          </p:cNvPr>
          <p:cNvSpPr/>
          <p:nvPr/>
        </p:nvSpPr>
        <p:spPr>
          <a:xfrm rot="158227">
            <a:off x="3788014" y="4879548"/>
            <a:ext cx="2418968" cy="1240898"/>
          </a:xfrm>
          <a:prstGeom prst="cloud">
            <a:avLst/>
          </a:prstGeom>
          <a:solidFill>
            <a:schemeClr val="accent1">
              <a:alpha val="5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D7FA3176-CF52-634A-BB91-C7440A54CA86}"/>
              </a:ext>
            </a:extLst>
          </p:cNvPr>
          <p:cNvSpPr/>
          <p:nvPr/>
        </p:nvSpPr>
        <p:spPr>
          <a:xfrm>
            <a:off x="4201644" y="5272512"/>
            <a:ext cx="1503938" cy="40011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Network</a:t>
            </a:r>
          </a:p>
        </p:txBody>
      </p:sp>
    </p:spTree>
    <p:extLst>
      <p:ext uri="{BB962C8B-B14F-4D97-AF65-F5344CB8AC3E}">
        <p14:creationId xmlns:p14="http://schemas.microsoft.com/office/powerpoint/2010/main" val="3816197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2.59259E-6 L -0.08034 -0.0027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023" y="-13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7.40741E-7 L -0.00013 0.0842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421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4.81481E-6 L 0.07917 -0.00024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58" y="-23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4.07407E-6 L 2.08333E-7 -0.08403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21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39 -0.08426 L -0.00039 -0.26366 " pathEditMode="relative" ptsTypes="AA">
                                      <p:cBhvr>
                                        <p:cTn id="21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2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7617 -0.00301 L -0.2112 -0.00834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758" y="-278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04 0.08796 L -0.00104 0.27292 " pathEditMode="relative" ptsTypes="AA">
                                      <p:cBhvr>
                                        <p:cTn id="25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6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7448 0.00046 L 0.21042 0.00046 " pathEditMode="relative" ptsTypes="AA">
                                      <p:cBhvr>
                                        <p:cTn id="27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39" grpId="1" animBg="1"/>
      <p:bldP spid="40" grpId="0" animBg="1"/>
      <p:bldP spid="40" grpId="1" animBg="1"/>
      <p:bldP spid="41" grpId="0" animBg="1"/>
      <p:bldP spid="41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367AA78-FF14-4FBD-85A8-F874B7CD8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5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05AE57-2294-44D9-BA17-5DC9EF979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Channel Dependency Graph (CDG)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6B6AF2B-8829-43EE-9621-B3BDF9664D7C}"/>
              </a:ext>
            </a:extLst>
          </p:cNvPr>
          <p:cNvGrpSpPr/>
          <p:nvPr/>
        </p:nvGrpSpPr>
        <p:grpSpPr>
          <a:xfrm>
            <a:off x="3888573" y="1051301"/>
            <a:ext cx="2438400" cy="1600200"/>
            <a:chOff x="6009669" y="2722851"/>
            <a:chExt cx="2438400" cy="1600200"/>
          </a:xfrm>
        </p:grpSpPr>
        <p:grpSp>
          <p:nvGrpSpPr>
            <p:cNvPr id="6" name="Group 22">
              <a:extLst>
                <a:ext uri="{FF2B5EF4-FFF2-40B4-BE49-F238E27FC236}">
                  <a16:creationId xmlns:a16="http://schemas.microsoft.com/office/drawing/2014/main" id="{D71C95C7-2E0A-4B7C-AAC8-1C31F10943F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009669" y="2722851"/>
              <a:ext cx="534988" cy="1600200"/>
              <a:chOff x="5486400" y="1828800"/>
              <a:chExt cx="685800" cy="1905000"/>
            </a:xfrm>
          </p:grpSpPr>
          <p:grpSp>
            <p:nvGrpSpPr>
              <p:cNvPr id="35" name="Group 11">
                <a:extLst>
                  <a:ext uri="{FF2B5EF4-FFF2-40B4-BE49-F238E27FC236}">
                    <a16:creationId xmlns:a16="http://schemas.microsoft.com/office/drawing/2014/main" id="{587200A9-50E5-4B9E-9271-AEEB79923F3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486400" y="1828800"/>
                <a:ext cx="685800" cy="1905000"/>
                <a:chOff x="3886200" y="1524000"/>
                <a:chExt cx="685800" cy="1905000"/>
              </a:xfrm>
            </p:grpSpPr>
            <p:sp>
              <p:nvSpPr>
                <p:cNvPr id="38" name="Rectangle 4">
                  <a:extLst>
                    <a:ext uri="{FF2B5EF4-FFF2-40B4-BE49-F238E27FC236}">
                      <a16:creationId xmlns:a16="http://schemas.microsoft.com/office/drawing/2014/main" id="{AC0B979F-7E05-40AC-B3E8-F037DCE88AAD}"/>
                    </a:ext>
                  </a:extLst>
                </p:cNvPr>
                <p:cNvSpPr/>
                <p:nvPr/>
              </p:nvSpPr>
              <p:spPr>
                <a:xfrm>
                  <a:off x="3886200" y="2742974"/>
                  <a:ext cx="685800" cy="686026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latinLnBrk="1"/>
                  <a:endParaRPr lang="en-US" dirty="0">
                    <a:solidFill>
                      <a:srgbClr val="FFFFFF"/>
                    </a:solidFill>
                    <a:latin typeface="Tahoma"/>
                    <a:ea typeface="굴림" pitchFamily="34" charset="-127"/>
                    <a:cs typeface="Tahoma"/>
                  </a:endParaRPr>
                </a:p>
              </p:txBody>
            </p:sp>
            <p:sp>
              <p:nvSpPr>
                <p:cNvPr id="39" name="Rectangle 5">
                  <a:extLst>
                    <a:ext uri="{FF2B5EF4-FFF2-40B4-BE49-F238E27FC236}">
                      <a16:creationId xmlns:a16="http://schemas.microsoft.com/office/drawing/2014/main" id="{F2A85653-571E-412E-A704-1B0A174EBBE9}"/>
                    </a:ext>
                  </a:extLst>
                </p:cNvPr>
                <p:cNvSpPr/>
                <p:nvPr/>
              </p:nvSpPr>
              <p:spPr>
                <a:xfrm>
                  <a:off x="3886200" y="1524000"/>
                  <a:ext cx="685800" cy="686027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latinLnBrk="1"/>
                  <a:endParaRPr lang="en-US" dirty="0">
                    <a:solidFill>
                      <a:srgbClr val="FFFFFF"/>
                    </a:solidFill>
                    <a:latin typeface="Tahoma"/>
                    <a:ea typeface="굴림" pitchFamily="34" charset="-127"/>
                    <a:cs typeface="Tahoma"/>
                  </a:endParaRPr>
                </a:p>
              </p:txBody>
            </p:sp>
            <p:cxnSp>
              <p:nvCxnSpPr>
                <p:cNvPr id="40" name="Straight Arrow Connector 7">
                  <a:extLst>
                    <a:ext uri="{FF2B5EF4-FFF2-40B4-BE49-F238E27FC236}">
                      <a16:creationId xmlns:a16="http://schemas.microsoft.com/office/drawing/2014/main" id="{4EED0A59-E19E-46BA-AF56-72045AFBFFAA}"/>
                    </a:ext>
                  </a:extLst>
                </p:cNvPr>
                <p:cNvCxnSpPr/>
                <p:nvPr/>
              </p:nvCxnSpPr>
              <p:spPr>
                <a:xfrm rot="5400000" flipH="1" flipV="1">
                  <a:off x="3847721" y="2476427"/>
                  <a:ext cx="534836" cy="2036"/>
                </a:xfrm>
                <a:prstGeom prst="straightConnector1">
                  <a:avLst/>
                </a:prstGeom>
                <a:ln w="9525">
                  <a:solidFill>
                    <a:schemeClr val="tx1"/>
                  </a:solidFill>
                  <a:headEnd type="oval" w="med" len="med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Arrow Connector 8">
                  <a:extLst>
                    <a:ext uri="{FF2B5EF4-FFF2-40B4-BE49-F238E27FC236}">
                      <a16:creationId xmlns:a16="http://schemas.microsoft.com/office/drawing/2014/main" id="{AEB28DE8-BDFB-433F-807A-B2E1C6E6C293}"/>
                    </a:ext>
                  </a:extLst>
                </p:cNvPr>
                <p:cNvCxnSpPr/>
                <p:nvPr/>
              </p:nvCxnSpPr>
              <p:spPr>
                <a:xfrm rot="5400000">
                  <a:off x="4077605" y="2476501"/>
                  <a:ext cx="532946" cy="0"/>
                </a:xfrm>
                <a:prstGeom prst="straightConnector1">
                  <a:avLst/>
                </a:prstGeom>
                <a:ln w="9525">
                  <a:solidFill>
                    <a:schemeClr val="tx1"/>
                  </a:solidFill>
                  <a:headEnd type="oval" w="med" len="med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6" name="TextBox 84">
                <a:extLst>
                  <a:ext uri="{FF2B5EF4-FFF2-40B4-BE49-F238E27FC236}">
                    <a16:creationId xmlns:a16="http://schemas.microsoft.com/office/drawing/2014/main" id="{4BA27584-881A-4CA2-972B-9297EBA4ECA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695672" y="1981200"/>
                <a:ext cx="408659" cy="43968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latinLnBrk="1"/>
                <a:r>
                  <a:rPr lang="en-US" b="1" dirty="0">
                    <a:solidFill>
                      <a:srgbClr val="009900"/>
                    </a:solidFill>
                    <a:latin typeface="Tahoma"/>
                    <a:cs typeface="Tahoma"/>
                  </a:rPr>
                  <a:t>F</a:t>
                </a:r>
              </a:p>
            </p:txBody>
          </p:sp>
          <p:sp>
            <p:nvSpPr>
              <p:cNvPr id="37" name="TextBox 85">
                <a:extLst>
                  <a:ext uri="{FF2B5EF4-FFF2-40B4-BE49-F238E27FC236}">
                    <a16:creationId xmlns:a16="http://schemas.microsoft.com/office/drawing/2014/main" id="{6E37B0AE-C90E-484B-AFC6-467FADD258A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695672" y="3200400"/>
                <a:ext cx="455616" cy="43968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latinLnBrk="1"/>
                <a:r>
                  <a:rPr lang="en-US" b="1" dirty="0">
                    <a:solidFill>
                      <a:srgbClr val="009900"/>
                    </a:solidFill>
                    <a:latin typeface="Tahoma"/>
                    <a:cs typeface="Tahoma"/>
                  </a:rPr>
                  <a:t>A</a:t>
                </a:r>
              </a:p>
            </p:txBody>
          </p:sp>
        </p:grpSp>
        <p:grpSp>
          <p:nvGrpSpPr>
            <p:cNvPr id="7" name="Group 23">
              <a:extLst>
                <a:ext uri="{FF2B5EF4-FFF2-40B4-BE49-F238E27FC236}">
                  <a16:creationId xmlns:a16="http://schemas.microsoft.com/office/drawing/2014/main" id="{96923B08-EA89-4C4C-AD37-D9B278888EAF}"/>
                </a:ext>
              </a:extLst>
            </p:cNvPr>
            <p:cNvGrpSpPr>
              <a:grpSpLocks/>
            </p:cNvGrpSpPr>
            <p:nvPr/>
          </p:nvGrpSpPr>
          <p:grpSpPr bwMode="auto">
            <a:xfrm rot="-5400000">
              <a:off x="6732776" y="3558670"/>
              <a:ext cx="576262" cy="952500"/>
              <a:chOff x="5486400" y="2514600"/>
              <a:chExt cx="685800" cy="1219200"/>
            </a:xfrm>
          </p:grpSpPr>
          <p:grpSp>
            <p:nvGrpSpPr>
              <p:cNvPr id="30" name="Group 11">
                <a:extLst>
                  <a:ext uri="{FF2B5EF4-FFF2-40B4-BE49-F238E27FC236}">
                    <a16:creationId xmlns:a16="http://schemas.microsoft.com/office/drawing/2014/main" id="{037AD04D-1A77-407E-BFEE-B9CA7936A63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486400" y="2514600"/>
                <a:ext cx="685800" cy="1219200"/>
                <a:chOff x="3886200" y="2209800"/>
                <a:chExt cx="685800" cy="1219200"/>
              </a:xfrm>
            </p:grpSpPr>
            <p:sp>
              <p:nvSpPr>
                <p:cNvPr id="32" name="Rectangle 27">
                  <a:extLst>
                    <a:ext uri="{FF2B5EF4-FFF2-40B4-BE49-F238E27FC236}">
                      <a16:creationId xmlns:a16="http://schemas.microsoft.com/office/drawing/2014/main" id="{A2409E5E-31AC-4352-BD21-DACDEAB0BFF4}"/>
                    </a:ext>
                  </a:extLst>
                </p:cNvPr>
                <p:cNvSpPr/>
                <p:nvPr/>
              </p:nvSpPr>
              <p:spPr>
                <a:xfrm>
                  <a:off x="3886200" y="2744215"/>
                  <a:ext cx="685800" cy="684785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latinLnBrk="1"/>
                  <a:endParaRPr lang="en-US" dirty="0">
                    <a:solidFill>
                      <a:srgbClr val="FFFFFF"/>
                    </a:solidFill>
                    <a:latin typeface="Tahoma"/>
                    <a:ea typeface="굴림" pitchFamily="34" charset="-127"/>
                    <a:cs typeface="Tahoma"/>
                  </a:endParaRPr>
                </a:p>
              </p:txBody>
            </p:sp>
            <p:cxnSp>
              <p:nvCxnSpPr>
                <p:cNvPr id="33" name="Straight Arrow Connector 32">
                  <a:extLst>
                    <a:ext uri="{FF2B5EF4-FFF2-40B4-BE49-F238E27FC236}">
                      <a16:creationId xmlns:a16="http://schemas.microsoft.com/office/drawing/2014/main" id="{2D627E55-42C1-45C3-852E-9EFDD0E40EE6}"/>
                    </a:ext>
                  </a:extLst>
                </p:cNvPr>
                <p:cNvCxnSpPr/>
                <p:nvPr/>
              </p:nvCxnSpPr>
              <p:spPr>
                <a:xfrm rot="5400000" flipH="1" flipV="1">
                  <a:off x="3845703" y="2477008"/>
                  <a:ext cx="534415" cy="0"/>
                </a:xfrm>
                <a:prstGeom prst="straightConnector1">
                  <a:avLst/>
                </a:prstGeom>
                <a:ln w="9525">
                  <a:solidFill>
                    <a:schemeClr val="tx1"/>
                  </a:solidFill>
                  <a:headEnd type="oval" w="med" len="med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Arrow Connector 33">
                  <a:extLst>
                    <a:ext uri="{FF2B5EF4-FFF2-40B4-BE49-F238E27FC236}">
                      <a16:creationId xmlns:a16="http://schemas.microsoft.com/office/drawing/2014/main" id="{8AC5BA36-E7AC-4F8C-B9AA-89914284F1D0}"/>
                    </a:ext>
                  </a:extLst>
                </p:cNvPr>
                <p:cNvCxnSpPr/>
                <p:nvPr/>
              </p:nvCxnSpPr>
              <p:spPr>
                <a:xfrm rot="5400000">
                  <a:off x="4077137" y="2476063"/>
                  <a:ext cx="534415" cy="1889"/>
                </a:xfrm>
                <a:prstGeom prst="straightConnector1">
                  <a:avLst/>
                </a:prstGeom>
                <a:ln w="9525">
                  <a:solidFill>
                    <a:schemeClr val="tx1"/>
                  </a:solidFill>
                  <a:headEnd type="oval" w="med" len="med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1" name="TextBox 79">
                <a:extLst>
                  <a:ext uri="{FF2B5EF4-FFF2-40B4-BE49-F238E27FC236}">
                    <a16:creationId xmlns:a16="http://schemas.microsoft.com/office/drawing/2014/main" id="{7D889183-57AC-4DD4-BAE9-52C9A423AB7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 rot="5400000">
                <a:off x="5603098" y="3222770"/>
                <a:ext cx="439072" cy="43953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latinLnBrk="1"/>
                <a:r>
                  <a:rPr lang="en-US" b="1" dirty="0">
                    <a:solidFill>
                      <a:srgbClr val="009900"/>
                    </a:solidFill>
                    <a:latin typeface="Tahoma"/>
                    <a:cs typeface="Tahoma"/>
                  </a:rPr>
                  <a:t>B</a:t>
                </a:r>
              </a:p>
            </p:txBody>
          </p:sp>
        </p:grp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85140A5-4ABE-4932-A7B6-B3CB7E09F507}"/>
                </a:ext>
              </a:extLst>
            </p:cNvPr>
            <p:cNvSpPr/>
            <p:nvPr/>
          </p:nvSpPr>
          <p:spPr>
            <a:xfrm rot="16200000">
              <a:off x="7892445" y="3767426"/>
              <a:ext cx="576262" cy="53498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latinLnBrk="1"/>
              <a:endParaRPr lang="en-US" dirty="0">
                <a:solidFill>
                  <a:srgbClr val="FFFFFF"/>
                </a:solidFill>
                <a:ea typeface="굴림" pitchFamily="34" charset="-127"/>
                <a:cs typeface="Arial" pitchFamily="34" charset="0"/>
              </a:endParaRP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A5D302BE-4859-44AB-96F0-360F19A738D3}"/>
                </a:ext>
              </a:extLst>
            </p:cNvPr>
            <p:cNvCxnSpPr/>
            <p:nvPr/>
          </p:nvCxnSpPr>
          <p:spPr>
            <a:xfrm>
              <a:off x="7497157" y="3937289"/>
              <a:ext cx="415925" cy="1587"/>
            </a:xfrm>
            <a:prstGeom prst="straightConnector1">
              <a:avLst/>
            </a:prstGeom>
            <a:ln w="9525">
              <a:solidFill>
                <a:srgbClr val="FF0000"/>
              </a:solidFill>
              <a:headEnd type="oval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8BAC8847-4394-460E-9C6E-9C936B60C742}"/>
                </a:ext>
              </a:extLst>
            </p:cNvPr>
            <p:cNvCxnSpPr/>
            <p:nvPr/>
          </p:nvCxnSpPr>
          <p:spPr>
            <a:xfrm flipH="1" flipV="1">
              <a:off x="7497157" y="4130964"/>
              <a:ext cx="417512" cy="0"/>
            </a:xfrm>
            <a:prstGeom prst="straightConnector1">
              <a:avLst/>
            </a:prstGeom>
            <a:ln w="9525">
              <a:solidFill>
                <a:srgbClr val="0000FF"/>
              </a:solidFill>
              <a:headEnd type="oval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" name="Group 37">
              <a:extLst>
                <a:ext uri="{FF2B5EF4-FFF2-40B4-BE49-F238E27FC236}">
                  <a16:creationId xmlns:a16="http://schemas.microsoft.com/office/drawing/2014/main" id="{D5A43A13-F489-40E2-AB94-C415E6314BDA}"/>
                </a:ext>
              </a:extLst>
            </p:cNvPr>
            <p:cNvGrpSpPr>
              <a:grpSpLocks/>
            </p:cNvGrpSpPr>
            <p:nvPr/>
          </p:nvGrpSpPr>
          <p:grpSpPr bwMode="auto">
            <a:xfrm rot="-5400000">
              <a:off x="6732775" y="2534733"/>
              <a:ext cx="576263" cy="952500"/>
              <a:chOff x="5486400" y="2514600"/>
              <a:chExt cx="685800" cy="1219200"/>
            </a:xfrm>
          </p:grpSpPr>
          <p:grpSp>
            <p:nvGrpSpPr>
              <p:cNvPr id="25" name="Group 11">
                <a:extLst>
                  <a:ext uri="{FF2B5EF4-FFF2-40B4-BE49-F238E27FC236}">
                    <a16:creationId xmlns:a16="http://schemas.microsoft.com/office/drawing/2014/main" id="{A8668770-EA73-4A75-980B-9DCE348ED2C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486400" y="2514600"/>
                <a:ext cx="685800" cy="1219200"/>
                <a:chOff x="3886200" y="2209800"/>
                <a:chExt cx="685800" cy="1219200"/>
              </a:xfrm>
            </p:grpSpPr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4EC185E5-DE14-4AA4-8C9D-5F9CA4C6F8FF}"/>
                    </a:ext>
                  </a:extLst>
                </p:cNvPr>
                <p:cNvSpPr/>
                <p:nvPr/>
              </p:nvSpPr>
              <p:spPr>
                <a:xfrm>
                  <a:off x="3886200" y="2744215"/>
                  <a:ext cx="685800" cy="684785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latinLnBrk="1"/>
                  <a:endParaRPr lang="en-US" dirty="0">
                    <a:solidFill>
                      <a:srgbClr val="FFFFFF"/>
                    </a:solidFill>
                    <a:latin typeface="Tahoma"/>
                    <a:ea typeface="굴림" pitchFamily="34" charset="-127"/>
                    <a:cs typeface="Tahoma"/>
                  </a:endParaRPr>
                </a:p>
              </p:txBody>
            </p:sp>
            <p:cxnSp>
              <p:nvCxnSpPr>
                <p:cNvPr id="28" name="Straight Arrow Connector 27">
                  <a:extLst>
                    <a:ext uri="{FF2B5EF4-FFF2-40B4-BE49-F238E27FC236}">
                      <a16:creationId xmlns:a16="http://schemas.microsoft.com/office/drawing/2014/main" id="{594E18C8-C2AD-4CC4-9E2B-50AAB78349AC}"/>
                    </a:ext>
                  </a:extLst>
                </p:cNvPr>
                <p:cNvCxnSpPr/>
                <p:nvPr/>
              </p:nvCxnSpPr>
              <p:spPr>
                <a:xfrm rot="5400000" flipH="1" flipV="1">
                  <a:off x="3845703" y="2477008"/>
                  <a:ext cx="534415" cy="0"/>
                </a:xfrm>
                <a:prstGeom prst="straightConnector1">
                  <a:avLst/>
                </a:prstGeom>
                <a:ln w="9525">
                  <a:solidFill>
                    <a:schemeClr val="tx1"/>
                  </a:solidFill>
                  <a:headEnd type="oval" w="med" len="med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Arrow Connector 28">
                  <a:extLst>
                    <a:ext uri="{FF2B5EF4-FFF2-40B4-BE49-F238E27FC236}">
                      <a16:creationId xmlns:a16="http://schemas.microsoft.com/office/drawing/2014/main" id="{600AC145-E773-4AF5-95EF-47E91BD523CE}"/>
                    </a:ext>
                  </a:extLst>
                </p:cNvPr>
                <p:cNvCxnSpPr/>
                <p:nvPr/>
              </p:nvCxnSpPr>
              <p:spPr>
                <a:xfrm rot="5400000">
                  <a:off x="4077137" y="2476063"/>
                  <a:ext cx="534415" cy="1890"/>
                </a:xfrm>
                <a:prstGeom prst="straightConnector1">
                  <a:avLst/>
                </a:prstGeom>
                <a:ln w="9525">
                  <a:solidFill>
                    <a:schemeClr val="tx1"/>
                  </a:solidFill>
                  <a:headEnd type="oval" w="med" len="med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6" name="TextBox 71">
                <a:extLst>
                  <a:ext uri="{FF2B5EF4-FFF2-40B4-BE49-F238E27FC236}">
                    <a16:creationId xmlns:a16="http://schemas.microsoft.com/office/drawing/2014/main" id="{E43FBABE-4C7E-497E-893F-A8E5DA0DBD4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 rot="5400000">
                <a:off x="5613558" y="3212311"/>
                <a:ext cx="418153" cy="43953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latinLnBrk="1"/>
                <a:r>
                  <a:rPr lang="en-US" b="1" dirty="0">
                    <a:solidFill>
                      <a:srgbClr val="009900"/>
                    </a:solidFill>
                    <a:latin typeface="Tahoma"/>
                    <a:cs typeface="Tahoma"/>
                  </a:rPr>
                  <a:t>E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98AA61E8-8CA5-4BFC-A6A2-E325F543C9F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138382" y="3299114"/>
              <a:ext cx="180975" cy="449262"/>
              <a:chOff x="4114006" y="2209800"/>
              <a:chExt cx="230982" cy="534988"/>
            </a:xfrm>
          </p:grpSpPr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1C7AA7A7-A542-4690-A8DE-7EF08C6BEBA3}"/>
                  </a:ext>
                </a:extLst>
              </p:cNvPr>
              <p:cNvCxnSpPr/>
              <p:nvPr/>
            </p:nvCxnSpPr>
            <p:spPr>
              <a:xfrm rot="5400000" flipH="1" flipV="1">
                <a:off x="3847525" y="2476281"/>
                <a:ext cx="534988" cy="2026"/>
              </a:xfrm>
              <a:prstGeom prst="straightConnector1">
                <a:avLst/>
              </a:prstGeom>
              <a:ln w="9525">
                <a:solidFill>
                  <a:schemeClr val="tx1"/>
                </a:solidFill>
                <a:headEnd type="oval" w="med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45E25FD2-A9A1-4D21-AE2B-092E8558D74A}"/>
                  </a:ext>
                </a:extLst>
              </p:cNvPr>
              <p:cNvCxnSpPr/>
              <p:nvPr/>
            </p:nvCxnSpPr>
            <p:spPr>
              <a:xfrm rot="5400000">
                <a:off x="4077425" y="2475336"/>
                <a:ext cx="533098" cy="2027"/>
              </a:xfrm>
              <a:prstGeom prst="straightConnector1">
                <a:avLst/>
              </a:prstGeom>
              <a:ln w="9525">
                <a:solidFill>
                  <a:schemeClr val="tx1"/>
                </a:solidFill>
                <a:headEnd type="oval" w="med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" name="Group 51">
              <a:extLst>
                <a:ext uri="{FF2B5EF4-FFF2-40B4-BE49-F238E27FC236}">
                  <a16:creationId xmlns:a16="http://schemas.microsoft.com/office/drawing/2014/main" id="{029977D4-0108-4A99-9780-393C515BCA7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13082" y="2722851"/>
              <a:ext cx="534987" cy="1466955"/>
              <a:chOff x="5486400" y="1828800"/>
              <a:chExt cx="685800" cy="1746874"/>
            </a:xfrm>
          </p:grpSpPr>
          <p:grpSp>
            <p:nvGrpSpPr>
              <p:cNvPr id="17" name="Group 62">
                <a:extLst>
                  <a:ext uri="{FF2B5EF4-FFF2-40B4-BE49-F238E27FC236}">
                    <a16:creationId xmlns:a16="http://schemas.microsoft.com/office/drawing/2014/main" id="{71111319-56CD-4BDE-B99D-EA8B7F26C65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486400" y="1828800"/>
                <a:ext cx="685800" cy="1220788"/>
                <a:chOff x="3886200" y="1524000"/>
                <a:chExt cx="685800" cy="1220788"/>
              </a:xfrm>
            </p:grpSpPr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C20904F1-7134-450E-9A9A-A76795F38C83}"/>
                    </a:ext>
                  </a:extLst>
                </p:cNvPr>
                <p:cNvSpPr/>
                <p:nvPr/>
              </p:nvSpPr>
              <p:spPr>
                <a:xfrm>
                  <a:off x="3886200" y="1524000"/>
                  <a:ext cx="685800" cy="686223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latinLnBrk="1"/>
                  <a:endParaRPr lang="en-US" dirty="0">
                    <a:solidFill>
                      <a:srgbClr val="FFFFFF"/>
                    </a:solidFill>
                    <a:latin typeface="Tahoma"/>
                    <a:ea typeface="굴림" pitchFamily="34" charset="-127"/>
                    <a:cs typeface="Tahoma"/>
                  </a:endParaRPr>
                </a:p>
              </p:txBody>
            </p:sp>
            <p:cxnSp>
              <p:nvCxnSpPr>
                <p:cNvPr id="21" name="Straight Arrow Connector 20">
                  <a:extLst>
                    <a:ext uri="{FF2B5EF4-FFF2-40B4-BE49-F238E27FC236}">
                      <a16:creationId xmlns:a16="http://schemas.microsoft.com/office/drawing/2014/main" id="{4EB62CDE-02AF-423F-B97A-A2AB00980236}"/>
                    </a:ext>
                  </a:extLst>
                </p:cNvPr>
                <p:cNvCxnSpPr/>
                <p:nvPr/>
              </p:nvCxnSpPr>
              <p:spPr>
                <a:xfrm rot="5400000" flipH="1" flipV="1">
                  <a:off x="3847645" y="2476700"/>
                  <a:ext cx="534989" cy="2034"/>
                </a:xfrm>
                <a:prstGeom prst="straightConnector1">
                  <a:avLst/>
                </a:prstGeom>
                <a:ln w="9525">
                  <a:solidFill>
                    <a:schemeClr val="tx1"/>
                  </a:solidFill>
                  <a:headEnd type="oval" w="med" len="med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Arrow Connector 21">
                  <a:extLst>
                    <a:ext uri="{FF2B5EF4-FFF2-40B4-BE49-F238E27FC236}">
                      <a16:creationId xmlns:a16="http://schemas.microsoft.com/office/drawing/2014/main" id="{7F32F632-8812-4818-BC40-1898CD2653F2}"/>
                    </a:ext>
                  </a:extLst>
                </p:cNvPr>
                <p:cNvCxnSpPr/>
                <p:nvPr/>
              </p:nvCxnSpPr>
              <p:spPr>
                <a:xfrm rot="5400000">
                  <a:off x="4077528" y="2476773"/>
                  <a:ext cx="533099" cy="0"/>
                </a:xfrm>
                <a:prstGeom prst="straightConnector1">
                  <a:avLst/>
                </a:prstGeom>
                <a:ln w="9525">
                  <a:solidFill>
                    <a:schemeClr val="tx1"/>
                  </a:solidFill>
                  <a:headEnd type="oval" w="med" len="med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8" name="TextBox 63">
                <a:extLst>
                  <a:ext uri="{FF2B5EF4-FFF2-40B4-BE49-F238E27FC236}">
                    <a16:creationId xmlns:a16="http://schemas.microsoft.com/office/drawing/2014/main" id="{A90D9B0A-4AA5-472A-A471-B2C55E7FDB3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695672" y="1981199"/>
                <a:ext cx="460819" cy="43980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latinLnBrk="1"/>
                <a:r>
                  <a:rPr lang="en-US" b="1" dirty="0">
                    <a:solidFill>
                      <a:srgbClr val="009900"/>
                    </a:solidFill>
                    <a:latin typeface="Tahoma"/>
                    <a:cs typeface="Tahoma"/>
                  </a:rPr>
                  <a:t>D</a:t>
                </a:r>
              </a:p>
            </p:txBody>
          </p:sp>
          <p:sp>
            <p:nvSpPr>
              <p:cNvPr id="19" name="TextBox 64">
                <a:extLst>
                  <a:ext uri="{FF2B5EF4-FFF2-40B4-BE49-F238E27FC236}">
                    <a16:creationId xmlns:a16="http://schemas.microsoft.com/office/drawing/2014/main" id="{0251EA97-E93F-4CF0-AA0C-F5FA09B5A3C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695672" y="3135867"/>
                <a:ext cx="434233" cy="43980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latinLnBrk="1"/>
                <a:r>
                  <a:rPr lang="en-US" b="1" dirty="0">
                    <a:solidFill>
                      <a:srgbClr val="009900"/>
                    </a:solidFill>
                    <a:latin typeface="Tahoma"/>
                    <a:cs typeface="Tahoma"/>
                  </a:rPr>
                  <a:t>C</a:t>
                </a:r>
              </a:p>
            </p:txBody>
          </p:sp>
        </p:grpSp>
        <p:grpSp>
          <p:nvGrpSpPr>
            <p:cNvPr id="14" name="Group 11">
              <a:extLst>
                <a:ext uri="{FF2B5EF4-FFF2-40B4-BE49-F238E27FC236}">
                  <a16:creationId xmlns:a16="http://schemas.microsoft.com/office/drawing/2014/main" id="{1DDF3507-32DF-43C5-9F84-0E66D35495E1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7607488" y="2803020"/>
              <a:ext cx="193675" cy="417513"/>
              <a:chOff x="4114006" y="2209800"/>
              <a:chExt cx="230982" cy="534988"/>
            </a:xfrm>
          </p:grpSpPr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9C695F2C-9BDC-4B42-AC52-B4B2FC65F2F0}"/>
                  </a:ext>
                </a:extLst>
              </p:cNvPr>
              <p:cNvCxnSpPr/>
              <p:nvPr/>
            </p:nvCxnSpPr>
            <p:spPr>
              <a:xfrm rot="5400000" flipH="1" flipV="1">
                <a:off x="3847458" y="2476348"/>
                <a:ext cx="534988" cy="1893"/>
              </a:xfrm>
              <a:prstGeom prst="straightConnector1">
                <a:avLst/>
              </a:prstGeom>
              <a:ln w="9525">
                <a:solidFill>
                  <a:schemeClr val="tx1"/>
                </a:solidFill>
                <a:headEnd type="oval" w="med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2D81428C-4D0D-4E85-B296-C1359742E5E5}"/>
                  </a:ext>
                </a:extLst>
              </p:cNvPr>
              <p:cNvCxnSpPr/>
              <p:nvPr/>
            </p:nvCxnSpPr>
            <p:spPr>
              <a:xfrm rot="5400000">
                <a:off x="4077564" y="2473296"/>
                <a:ext cx="532953" cy="1894"/>
              </a:xfrm>
              <a:prstGeom prst="straightConnector1">
                <a:avLst/>
              </a:prstGeom>
              <a:ln w="9525">
                <a:solidFill>
                  <a:schemeClr val="tx1"/>
                </a:solidFill>
                <a:headEnd type="oval" w="med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42" name="Picture 47" descr="initial_2.pdf">
            <a:extLst>
              <a:ext uri="{FF2B5EF4-FFF2-40B4-BE49-F238E27FC236}">
                <a16:creationId xmlns:a16="http://schemas.microsoft.com/office/drawing/2014/main" id="{EB9DE178-696D-4C9E-B7A9-FDE346E5275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13269" y="2930175"/>
            <a:ext cx="8382000" cy="1119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E1F8DB09-E86B-4F3F-B8E2-600851B676E9}"/>
              </a:ext>
            </a:extLst>
          </p:cNvPr>
          <p:cNvCxnSpPr>
            <a:cxnSpLocks/>
          </p:cNvCxnSpPr>
          <p:nvPr/>
        </p:nvCxnSpPr>
        <p:spPr>
          <a:xfrm flipH="1">
            <a:off x="3619500" y="2461001"/>
            <a:ext cx="2091131" cy="519002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oup 43">
            <a:extLst>
              <a:ext uri="{FF2B5EF4-FFF2-40B4-BE49-F238E27FC236}">
                <a16:creationId xmlns:a16="http://schemas.microsoft.com/office/drawing/2014/main" id="{86294205-2F7F-4E68-89DC-0614C722429A}"/>
              </a:ext>
            </a:extLst>
          </p:cNvPr>
          <p:cNvGrpSpPr/>
          <p:nvPr/>
        </p:nvGrpSpPr>
        <p:grpSpPr>
          <a:xfrm>
            <a:off x="4376677" y="1673585"/>
            <a:ext cx="496267" cy="1477868"/>
            <a:chOff x="1074725" y="1474358"/>
            <a:chExt cx="496267" cy="1477868"/>
          </a:xfrm>
        </p:grpSpPr>
        <p:cxnSp>
          <p:nvCxnSpPr>
            <p:cNvPr id="45" name="Connector: Elbow 44">
              <a:extLst>
                <a:ext uri="{FF2B5EF4-FFF2-40B4-BE49-F238E27FC236}">
                  <a16:creationId xmlns:a16="http://schemas.microsoft.com/office/drawing/2014/main" id="{4B4E4169-EFD0-4266-9EFA-786F2A1610E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74725" y="1474358"/>
              <a:ext cx="496267" cy="345964"/>
            </a:xfrm>
            <a:prstGeom prst="bentConnector3">
              <a:avLst>
                <a:gd name="adj1" fmla="val 99004"/>
              </a:avLst>
            </a:prstGeom>
            <a:ln w="635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1ACBA48E-EBAF-4219-9A3C-B49DD222883C}"/>
                </a:ext>
              </a:extLst>
            </p:cNvPr>
            <p:cNvCxnSpPr>
              <a:cxnSpLocks/>
            </p:cNvCxnSpPr>
            <p:nvPr/>
          </p:nvCxnSpPr>
          <p:spPr>
            <a:xfrm>
              <a:off x="1265679" y="1821793"/>
              <a:ext cx="0" cy="1130433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4FF33C94-1416-4921-B0CC-3B21D6792DD3}"/>
              </a:ext>
            </a:extLst>
          </p:cNvPr>
          <p:cNvSpPr/>
          <p:nvPr/>
        </p:nvSpPr>
        <p:spPr>
          <a:xfrm>
            <a:off x="6149172" y="3089501"/>
            <a:ext cx="2444621" cy="66301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Content Placeholder 2">
            <a:extLst>
              <a:ext uri="{FF2B5EF4-FFF2-40B4-BE49-F238E27FC236}">
                <a16:creationId xmlns:a16="http://schemas.microsoft.com/office/drawing/2014/main" id="{32282155-5963-464B-AA14-68173C2E9A74}"/>
              </a:ext>
            </a:extLst>
          </p:cNvPr>
          <p:cNvSpPr txBox="1">
            <a:spLocks/>
          </p:cNvSpPr>
          <p:nvPr/>
        </p:nvSpPr>
        <p:spPr>
          <a:xfrm>
            <a:off x="390524" y="4221206"/>
            <a:ext cx="9404745" cy="19226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dirty="0"/>
              <a:t>Function of both Topology and Routing Algorithm</a:t>
            </a:r>
          </a:p>
          <a:p>
            <a:r>
              <a:rPr lang="en-US" sz="2600" dirty="0"/>
              <a:t>Deadlock occurs because of cycles present in the channel dependency graph of the topology</a:t>
            </a:r>
          </a:p>
        </p:txBody>
      </p:sp>
      <p:sp>
        <p:nvSpPr>
          <p:cNvPr id="48" name="Arrow: Down 47">
            <a:extLst>
              <a:ext uri="{FF2B5EF4-FFF2-40B4-BE49-F238E27FC236}">
                <a16:creationId xmlns:a16="http://schemas.microsoft.com/office/drawing/2014/main" id="{3CBEDA25-DDF9-43AF-BD7D-E7AA6ADF69A7}"/>
              </a:ext>
            </a:extLst>
          </p:cNvPr>
          <p:cNvSpPr/>
          <p:nvPr/>
        </p:nvSpPr>
        <p:spPr>
          <a:xfrm>
            <a:off x="8171763" y="2256065"/>
            <a:ext cx="422030" cy="833436"/>
          </a:xfrm>
          <a:prstGeom prst="down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ED6FF1A-2D2D-8A48-BCFF-F37B9DE47DBC}"/>
              </a:ext>
            </a:extLst>
          </p:cNvPr>
          <p:cNvSpPr/>
          <p:nvPr/>
        </p:nvSpPr>
        <p:spPr>
          <a:xfrm>
            <a:off x="7904921" y="1784380"/>
            <a:ext cx="955711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Cycle</a:t>
            </a:r>
            <a:endParaRPr 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0" name="Footer Placeholder 4">
            <a:extLst>
              <a:ext uri="{FF2B5EF4-FFF2-40B4-BE49-F238E27FC236}">
                <a16:creationId xmlns:a16="http://schemas.microsoft.com/office/drawing/2014/main" id="{9D5954CB-652D-4387-811C-273E61B8CA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8866" y="6401580"/>
            <a:ext cx="7906422" cy="365125"/>
          </a:xfrm>
        </p:spPr>
        <p:txBody>
          <a:bodyPr/>
          <a:lstStyle/>
          <a:p>
            <a:r>
              <a:rPr lang="en-US" dirty="0"/>
              <a:t>BINDU| NOCS 2019</a:t>
            </a:r>
          </a:p>
        </p:txBody>
      </p:sp>
    </p:spTree>
    <p:extLst>
      <p:ext uri="{BB962C8B-B14F-4D97-AF65-F5344CB8AC3E}">
        <p14:creationId xmlns:p14="http://schemas.microsoft.com/office/powerpoint/2010/main" val="3117519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56" grpId="0" uiExpand="1" build="p"/>
      <p:bldP spid="48" grpId="0" animBg="1"/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0C9B35-420F-AD45-ADC5-27A634EF7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deadlock?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274B8A-CD2D-504C-836E-58B33F00BC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Renders the forward progress of packets impossible</a:t>
            </a:r>
          </a:p>
          <a:p>
            <a:endParaRPr lang="en-US" dirty="0"/>
          </a:p>
          <a:p>
            <a:r>
              <a:rPr lang="en-US" dirty="0"/>
              <a:t>Correctness problem, can cause complete system failure.</a:t>
            </a:r>
          </a:p>
          <a:p>
            <a:endParaRPr lang="en-US" dirty="0"/>
          </a:p>
          <a:p>
            <a:r>
              <a:rPr lang="en-US" dirty="0"/>
              <a:t>Caused due to cycles in Channel Dependency Graph (CDG)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D925E9-CFF5-764B-A8CA-9D19F45609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BINDU| NOCS 2019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C7CFEF-13E4-4C11-A5EA-8620A26CE3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D0697-F66A-EE4C-B4D3-9802540BCCA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528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08A51B-5D02-4F09-9022-FC934DEE5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56EF8C-491A-4771-9FFC-1EB84925B3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>
                <a:solidFill>
                  <a:schemeClr val="tx1"/>
                </a:solidFill>
              </a:rPr>
              <a:t>Background: Deadlocks</a:t>
            </a:r>
          </a:p>
          <a:p>
            <a:r>
              <a:rPr lang="en-US" b="1" dirty="0">
                <a:solidFill>
                  <a:srgbClr val="C00000"/>
                </a:solidFill>
              </a:rPr>
              <a:t>Current Solutions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BINDU</a:t>
            </a:r>
          </a:p>
          <a:p>
            <a:pPr lvl="1"/>
            <a:r>
              <a:rPr lang="en-US" sz="3000" dirty="0">
                <a:solidFill>
                  <a:schemeClr val="bg1">
                    <a:lumMod val="65000"/>
                  </a:schemeClr>
                </a:solidFill>
              </a:rPr>
              <a:t>Concept</a:t>
            </a:r>
          </a:p>
          <a:p>
            <a:pPr lvl="1"/>
            <a:r>
              <a:rPr lang="en-US" sz="3000" dirty="0">
                <a:solidFill>
                  <a:schemeClr val="bg1">
                    <a:lumMod val="65000"/>
                  </a:schemeClr>
                </a:solidFill>
              </a:rPr>
              <a:t>Definition</a:t>
            </a:r>
          </a:p>
          <a:p>
            <a:pPr lvl="1"/>
            <a:r>
              <a:rPr lang="en-US" sz="3000" dirty="0">
                <a:solidFill>
                  <a:schemeClr val="bg1">
                    <a:lumMod val="65000"/>
                  </a:schemeClr>
                </a:solidFill>
              </a:rPr>
              <a:t>Walk-through</a:t>
            </a:r>
          </a:p>
          <a:p>
            <a:pPr lvl="1"/>
            <a:r>
              <a:rPr lang="en-US" sz="3000" dirty="0">
                <a:solidFill>
                  <a:schemeClr val="bg1">
                    <a:lumMod val="65000"/>
                  </a:schemeClr>
                </a:solidFill>
              </a:rPr>
              <a:t>Deadlock freedom proof</a:t>
            </a:r>
          </a:p>
          <a:p>
            <a:pPr lvl="1"/>
            <a:r>
              <a:rPr lang="en-US" sz="3000" dirty="0">
                <a:solidFill>
                  <a:schemeClr val="bg1">
                    <a:lumMod val="65000"/>
                  </a:schemeClr>
                </a:solidFill>
              </a:rPr>
              <a:t>Router </a:t>
            </a:r>
            <a:r>
              <a:rPr lang="en-US" sz="3000" dirty="0" err="1">
                <a:solidFill>
                  <a:schemeClr val="bg1">
                    <a:lumMod val="65000"/>
                  </a:schemeClr>
                </a:solidFill>
              </a:rPr>
              <a:t>microarch</a:t>
            </a:r>
            <a:endParaRPr lang="en-US" sz="30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Evaluations</a:t>
            </a:r>
          </a:p>
          <a:p>
            <a:pPr lvl="1"/>
            <a:r>
              <a:rPr lang="en-US" sz="3000" dirty="0">
                <a:solidFill>
                  <a:schemeClr val="bg1">
                    <a:lumMod val="65000"/>
                  </a:schemeClr>
                </a:solidFill>
              </a:rPr>
              <a:t>Methodology</a:t>
            </a:r>
          </a:p>
          <a:p>
            <a:pPr lvl="1"/>
            <a:r>
              <a:rPr lang="en-US" sz="3000" dirty="0">
                <a:solidFill>
                  <a:schemeClr val="bg1">
                    <a:lumMod val="65000"/>
                  </a:schemeClr>
                </a:solidFill>
              </a:rPr>
              <a:t>Results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Conclusion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2EF12F-9B2A-41BC-B312-C00C9F686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BINDU| NOCS 2019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7DC578-4547-4010-96EE-2A800A43D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D0697-F66A-EE4C-B4D3-9802540BCCA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2906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95688-D40D-4DD3-A4AE-7B34EED6B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Prior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D45BB9-B82F-461D-88B1-9261618C9E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068125"/>
            <a:ext cx="8596668" cy="5287154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1600" dirty="0"/>
              <a:t>Dally’s theory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sz="1600" dirty="0"/>
              <a:t>Strict order in acquisition of links/buffer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sz="1600" dirty="0"/>
              <a:t>XY, West-First, Up*/Down*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1600" dirty="0" err="1"/>
              <a:t>Duato’s</a:t>
            </a:r>
            <a:r>
              <a:rPr lang="en-US" sz="1600" dirty="0"/>
              <a:t> theory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sz="1600" dirty="0"/>
              <a:t>Acyclic extended CDG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sz="1600" dirty="0"/>
              <a:t>Escape VC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1600" dirty="0"/>
              <a:t>Flow Control based schemes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sz="1600" dirty="0"/>
              <a:t>Restrict injection to avoid deadlock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sz="1600" dirty="0"/>
              <a:t>Bubble Flow Control [</a:t>
            </a:r>
            <a:r>
              <a:rPr lang="en-US" sz="1600" i="1" dirty="0"/>
              <a:t>IPDPS’11</a:t>
            </a:r>
            <a:r>
              <a:rPr lang="en-US" sz="1600" dirty="0"/>
              <a:t>]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1600" dirty="0"/>
              <a:t>Deadlock Recovery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sz="1600" dirty="0"/>
              <a:t>Detect and recover from deadlock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sz="1600" dirty="0"/>
              <a:t>DISHA [</a:t>
            </a:r>
            <a:r>
              <a:rPr lang="en-US" sz="1600" i="1" dirty="0"/>
              <a:t>IPDPS’95</a:t>
            </a:r>
            <a:r>
              <a:rPr lang="en-US" sz="1600" dirty="0"/>
              <a:t>], Static Bubble [</a:t>
            </a:r>
            <a:r>
              <a:rPr lang="en-US" sz="1600" i="1" dirty="0"/>
              <a:t>HPCA’17</a:t>
            </a:r>
            <a:r>
              <a:rPr lang="en-US" sz="1600" dirty="0"/>
              <a:t>], SPIN [</a:t>
            </a:r>
            <a:r>
              <a:rPr lang="en-US" sz="1600" i="1" dirty="0"/>
              <a:t>ISCA’18</a:t>
            </a:r>
            <a:r>
              <a:rPr lang="en-US" sz="1600" dirty="0"/>
              <a:t>]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1600" dirty="0"/>
              <a:t>Deflection Routing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sz="1600" dirty="0"/>
              <a:t>Deflect or misroute packets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sz="1600" dirty="0"/>
              <a:t>BLESS [</a:t>
            </a:r>
            <a:r>
              <a:rPr lang="en-US" sz="1600" i="1" dirty="0"/>
              <a:t>ISCA’09</a:t>
            </a:r>
            <a:r>
              <a:rPr lang="en-US" sz="1600" dirty="0"/>
              <a:t>], CHIPPER [</a:t>
            </a:r>
            <a:r>
              <a:rPr lang="en-US" sz="1600" i="1" dirty="0"/>
              <a:t>HPCA’11</a:t>
            </a:r>
            <a:r>
              <a:rPr lang="en-US" sz="1600" dirty="0"/>
              <a:t>]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1600" dirty="0"/>
              <a:t>Forced Movement based schemes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sz="1600" dirty="0"/>
              <a:t>Periodically shuffle packets in the router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sz="1600" dirty="0"/>
              <a:t>Brownian Bubble Router [</a:t>
            </a:r>
            <a:r>
              <a:rPr lang="en-US" sz="1600" i="1" dirty="0"/>
              <a:t>NOCS’18</a:t>
            </a:r>
            <a:r>
              <a:rPr lang="en-US" sz="1600" dirty="0"/>
              <a:t>]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803368-2C2B-440D-920F-F8CD392CA5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BINDU| NOCS 2019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5140DC-47F6-41E6-97D5-2F10781FA5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D0697-F66A-EE4C-B4D3-9802540BCCA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890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C7342-8FF3-6B46-A14C-418F75CE76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337" y="-173910"/>
            <a:ext cx="8596668" cy="477254"/>
          </a:xfrm>
        </p:spPr>
        <p:txBody>
          <a:bodyPr>
            <a:noAutofit/>
          </a:bodyPr>
          <a:lstStyle/>
          <a:p>
            <a:r>
              <a:rPr lang="en-US"/>
              <a:t>Qualitative Comparison </a:t>
            </a:r>
            <a:r>
              <a:rPr lang="en-US" dirty="0"/>
              <a:t>of Deadlock Freedom Mechanisms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C96691FC-3C18-A749-A278-C5E47DD7097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86200538"/>
              </p:ext>
            </p:extLst>
          </p:nvPr>
        </p:nvGraphicFramePr>
        <p:xfrm>
          <a:off x="500460" y="1659515"/>
          <a:ext cx="9009765" cy="2865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5838">
                  <a:extLst>
                    <a:ext uri="{9D8B030D-6E8A-4147-A177-3AD203B41FA5}">
                      <a16:colId xmlns:a16="http://schemas.microsoft.com/office/drawing/2014/main" val="1871353799"/>
                    </a:ext>
                  </a:extLst>
                </a:gridCol>
                <a:gridCol w="1257417">
                  <a:extLst>
                    <a:ext uri="{9D8B030D-6E8A-4147-A177-3AD203B41FA5}">
                      <a16:colId xmlns:a16="http://schemas.microsoft.com/office/drawing/2014/main" val="237566872"/>
                    </a:ext>
                  </a:extLst>
                </a:gridCol>
                <a:gridCol w="1501628">
                  <a:extLst>
                    <a:ext uri="{9D8B030D-6E8A-4147-A177-3AD203B41FA5}">
                      <a16:colId xmlns:a16="http://schemas.microsoft.com/office/drawing/2014/main" val="4012784762"/>
                    </a:ext>
                  </a:extLst>
                </a:gridCol>
                <a:gridCol w="1501628">
                  <a:extLst>
                    <a:ext uri="{9D8B030D-6E8A-4147-A177-3AD203B41FA5}">
                      <a16:colId xmlns:a16="http://schemas.microsoft.com/office/drawing/2014/main" val="1299573098"/>
                    </a:ext>
                  </a:extLst>
                </a:gridCol>
                <a:gridCol w="1740607">
                  <a:extLst>
                    <a:ext uri="{9D8B030D-6E8A-4147-A177-3AD203B41FA5}">
                      <a16:colId xmlns:a16="http://schemas.microsoft.com/office/drawing/2014/main" val="389462075"/>
                    </a:ext>
                  </a:extLst>
                </a:gridCol>
                <a:gridCol w="1262647">
                  <a:extLst>
                    <a:ext uri="{9D8B030D-6E8A-4147-A177-3AD203B41FA5}">
                      <a16:colId xmlns:a16="http://schemas.microsoft.com/office/drawing/2014/main" val="19936712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Prior Work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Full Path Diversity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High Throughput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 Extra VCs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 Deadlock Detection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Topology agnostic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21628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Dally’s Theory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93592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Duato’s</a:t>
                      </a:r>
                      <a:r>
                        <a:rPr lang="en-US" dirty="0"/>
                        <a:t> Theory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5121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Flow Control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62174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Recovery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48686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Deflection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06764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BBR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4121013"/>
                  </a:ext>
                </a:extLst>
              </a:tr>
            </a:tbl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0DFE132-6F28-4C4B-B4A1-BF2800BD3E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8866" y="6401580"/>
            <a:ext cx="1483319" cy="365125"/>
          </a:xfrm>
        </p:spPr>
        <p:txBody>
          <a:bodyPr/>
          <a:lstStyle/>
          <a:p>
            <a:r>
              <a:rPr lang="en-US" dirty="0"/>
              <a:t>BINDU| NOCS 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53649D-0900-094E-AB07-98369C2A5C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D0697-F66A-EE4C-B4D3-9802540BCCA0}" type="slidenum">
              <a:rPr lang="en-US" smtClean="0"/>
              <a:t>9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265CDF7-1F27-2943-899B-DCCAD5784F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8483" y="2323511"/>
            <a:ext cx="349169" cy="33426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86FDC83-1F3A-8F41-979B-2B633A425A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6615" y="2305433"/>
            <a:ext cx="349169" cy="33426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7196410-42CB-AF49-A899-B7C44DE085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0254" y="2314972"/>
            <a:ext cx="336757" cy="326233"/>
          </a:xfrm>
          <a:prstGeom prst="rect">
            <a:avLst/>
          </a:prstGeom>
          <a:noFill/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FA805CE-BD21-D24A-B9D0-6C00FD5834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2485" y="2296893"/>
            <a:ext cx="336757" cy="326233"/>
          </a:xfrm>
          <a:prstGeom prst="rect">
            <a:avLst/>
          </a:prstGeom>
          <a:noFill/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4305E8F-B021-0841-A9B4-5020749284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9094" y="2305431"/>
            <a:ext cx="349169" cy="33426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255070F-C1A2-C54A-A81E-AC1F076F8C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7916" y="2717925"/>
            <a:ext cx="336757" cy="326233"/>
          </a:xfrm>
          <a:prstGeom prst="rect">
            <a:avLst/>
          </a:prstGeom>
          <a:noFill/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0EC6B94-230D-494B-9CBE-BBE045C681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2860" y="2691807"/>
            <a:ext cx="349169" cy="33426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E67AEC2-299A-6F4E-B615-E091AAD84A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0568" y="2686933"/>
            <a:ext cx="336757" cy="326233"/>
          </a:xfrm>
          <a:prstGeom prst="rect">
            <a:avLst/>
          </a:prstGeom>
          <a:noFill/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C129B96-97BA-2C43-9C68-E73A1C31CA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9429" y="2687721"/>
            <a:ext cx="349169" cy="33426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978130F-EBA0-E54B-93AB-21E99F6538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0558" y="3072890"/>
            <a:ext cx="336757" cy="326233"/>
          </a:xfrm>
          <a:prstGeom prst="rect">
            <a:avLst/>
          </a:prstGeom>
          <a:noFill/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0A8868E-A6B7-0D46-A1B8-ED32FDF6B5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2448" y="3075178"/>
            <a:ext cx="349169" cy="33426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3CCD7B7-724B-3747-8377-98B952C262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1253" y="3078556"/>
            <a:ext cx="336757" cy="326233"/>
          </a:xfrm>
          <a:prstGeom prst="rect">
            <a:avLst/>
          </a:prstGeom>
          <a:noFill/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B9A67ED-E22C-F74B-9D97-B33741E102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7986" y="3071805"/>
            <a:ext cx="336757" cy="326233"/>
          </a:xfrm>
          <a:prstGeom prst="rect">
            <a:avLst/>
          </a:prstGeom>
          <a:noFill/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9A34C9F-ECAD-5340-8314-B39D958FF3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4927" y="3059680"/>
            <a:ext cx="349169" cy="33426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9C24DE2-DA82-894D-BEAD-0D02B29129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9084" y="3435477"/>
            <a:ext cx="336757" cy="326233"/>
          </a:xfrm>
          <a:prstGeom prst="rect">
            <a:avLst/>
          </a:prstGeom>
          <a:noFill/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FC60EA85-592A-4B48-9CE0-7FFAC68E26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6513" y="3429251"/>
            <a:ext cx="336757" cy="326233"/>
          </a:xfrm>
          <a:prstGeom prst="rect">
            <a:avLst/>
          </a:prstGeom>
          <a:noFill/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2A3B055E-BDA5-3B4A-8646-43BB0510FC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5634" y="3414377"/>
            <a:ext cx="336757" cy="326233"/>
          </a:xfrm>
          <a:prstGeom prst="rect">
            <a:avLst/>
          </a:prstGeom>
          <a:noFill/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DC4A400F-357C-EF4D-B505-28281C5438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2485" y="3431460"/>
            <a:ext cx="349169" cy="334266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534BE609-0CF3-0042-A403-42F09C1B54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2776" y="3796379"/>
            <a:ext cx="349169" cy="334266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2E4B1A37-5B38-1E47-A8C5-CF557CF0FA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2448" y="3469142"/>
            <a:ext cx="349169" cy="334266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69572CC4-9D3C-784B-BB9A-2BF6BF405A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6513" y="3819529"/>
            <a:ext cx="336757" cy="326233"/>
          </a:xfrm>
          <a:prstGeom prst="rect">
            <a:avLst/>
          </a:prstGeom>
          <a:noFill/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5EFE2634-3B09-0742-B19A-E03361C114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0659" y="3816332"/>
            <a:ext cx="336757" cy="326233"/>
          </a:xfrm>
          <a:prstGeom prst="rect">
            <a:avLst/>
          </a:prstGeom>
          <a:noFill/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35294595-AB11-484B-BF3E-70984C8540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98034" y="3801375"/>
            <a:ext cx="336757" cy="326233"/>
          </a:xfrm>
          <a:prstGeom prst="rect">
            <a:avLst/>
          </a:prstGeom>
          <a:noFill/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C6AF5C9F-4A22-498E-958B-28CADAD5B7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4416" y="2687445"/>
            <a:ext cx="336757" cy="326233"/>
          </a:xfrm>
          <a:prstGeom prst="rect">
            <a:avLst/>
          </a:prstGeom>
          <a:noFill/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70D0138-3D9A-48D8-B666-1378CCA7FA1F}"/>
              </a:ext>
            </a:extLst>
          </p:cNvPr>
          <p:cNvSpPr/>
          <p:nvPr/>
        </p:nvSpPr>
        <p:spPr>
          <a:xfrm>
            <a:off x="352566" y="4552309"/>
            <a:ext cx="410400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*in all VCs except escape VC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F2A01EB-2ABE-4C1E-8378-327035146488}"/>
              </a:ext>
            </a:extLst>
          </p:cNvPr>
          <p:cNvSpPr/>
          <p:nvPr/>
        </p:nvSpPr>
        <p:spPr>
          <a:xfrm>
            <a:off x="3001621" y="2611724"/>
            <a:ext cx="2696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*</a:t>
            </a:r>
            <a:endParaRPr lang="en-US" dirty="0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C2D60F69-108F-8746-8AAB-DEBD8A460D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2587" y="4166615"/>
            <a:ext cx="336757" cy="326233"/>
          </a:xfrm>
          <a:prstGeom prst="rect">
            <a:avLst/>
          </a:prstGeom>
          <a:noFill/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89E4A208-BF19-2147-B8C9-E9EB9549D1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6513" y="4166614"/>
            <a:ext cx="336757" cy="326233"/>
          </a:xfrm>
          <a:prstGeom prst="rect">
            <a:avLst/>
          </a:prstGeom>
          <a:noFill/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6718FC30-BCFA-364B-A838-A5492C5B38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8207" y="4163733"/>
            <a:ext cx="336757" cy="326233"/>
          </a:xfrm>
          <a:prstGeom prst="rect">
            <a:avLst/>
          </a:prstGeom>
          <a:noFill/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2BEAD63B-A0AC-404B-B2D7-21B42D1367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15581" y="4163733"/>
            <a:ext cx="336757" cy="326233"/>
          </a:xfrm>
          <a:prstGeom prst="rect">
            <a:avLst/>
          </a:prstGeom>
          <a:noFill/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8B92968E-5CF4-9B4E-B722-5FCDAA7AFD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0113" y="4183728"/>
            <a:ext cx="349169" cy="334266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D56F1A62-1A9E-E445-8B55-AA6B97F63700}"/>
              </a:ext>
            </a:extLst>
          </p:cNvPr>
          <p:cNvSpPr/>
          <p:nvPr/>
        </p:nvSpPr>
        <p:spPr>
          <a:xfrm>
            <a:off x="3278971" y="5179180"/>
            <a:ext cx="3754746" cy="635836"/>
          </a:xfrm>
          <a:prstGeom prst="rect">
            <a:avLst/>
          </a:prstGeom>
          <a:solidFill>
            <a:srgbClr val="A793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Can we do better?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4434DAD4-36A0-5641-BAD5-B681C0201F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4717" y="3837788"/>
            <a:ext cx="336757" cy="32623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087385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43" grpId="0" animBg="1"/>
    </p:bldLst>
  </p:timing>
</p:sld>
</file>

<file path=ppt/theme/theme1.xml><?xml version="1.0" encoding="utf-8"?>
<a:theme xmlns:a="http://schemas.openxmlformats.org/drawingml/2006/main" name="Facet">
  <a:themeElements>
    <a:clrScheme name="Custom 6">
      <a:dk1>
        <a:srgbClr val="000000"/>
      </a:dk1>
      <a:lt1>
        <a:srgbClr val="FFFFFF"/>
      </a:lt1>
      <a:dk2>
        <a:srgbClr val="2C3C43"/>
      </a:dk2>
      <a:lt2>
        <a:srgbClr val="EBEBEB"/>
      </a:lt2>
      <a:accent1>
        <a:srgbClr val="181F79"/>
      </a:accent1>
      <a:accent2>
        <a:srgbClr val="F5CA31"/>
      </a:accent2>
      <a:accent3>
        <a:srgbClr val="919191"/>
      </a:accent3>
      <a:accent4>
        <a:srgbClr val="E76618"/>
      </a:accent4>
      <a:accent5>
        <a:srgbClr val="C42F1A"/>
      </a:accent5>
      <a:accent6>
        <a:srgbClr val="918655"/>
      </a:accent6>
      <a:hlink>
        <a:srgbClr val="941100"/>
      </a:hlink>
      <a:folHlink>
        <a:srgbClr val="941100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17120</TotalTime>
  <Words>1264</Words>
  <Application>Microsoft Macintosh PowerPoint</Application>
  <PresentationFormat>Widescreen</PresentationFormat>
  <Paragraphs>423</Paragraphs>
  <Slides>34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3" baseType="lpstr">
      <vt:lpstr>Arial</vt:lpstr>
      <vt:lpstr>Calibri</vt:lpstr>
      <vt:lpstr>Cambria</vt:lpstr>
      <vt:lpstr>Helvetica</vt:lpstr>
      <vt:lpstr>Roboto</vt:lpstr>
      <vt:lpstr>Tahoma</vt:lpstr>
      <vt:lpstr>Trebuchet MS</vt:lpstr>
      <vt:lpstr>Wingdings 3</vt:lpstr>
      <vt:lpstr>Facet</vt:lpstr>
      <vt:lpstr>PowerPoint Presentation</vt:lpstr>
      <vt:lpstr>Many-Core  Networks-on-Chip</vt:lpstr>
      <vt:lpstr>Router Micro-Arch</vt:lpstr>
      <vt:lpstr>Challenge: Routing Deadlock</vt:lpstr>
      <vt:lpstr>Channel Dependency Graph (CDG)</vt:lpstr>
      <vt:lpstr>What is a deadlock?</vt:lpstr>
      <vt:lpstr>Outline</vt:lpstr>
      <vt:lpstr>Prior Work</vt:lpstr>
      <vt:lpstr>Qualitative Comparison of Deadlock Freedom Mechanisms</vt:lpstr>
      <vt:lpstr>Outline</vt:lpstr>
      <vt:lpstr>BBR: Brownian Bubble Router [NOCS’18]</vt:lpstr>
      <vt:lpstr>BINDU: Bubble in Irregular Network for Deadlock Purging</vt:lpstr>
      <vt:lpstr>Outline</vt:lpstr>
      <vt:lpstr>Definitions</vt:lpstr>
      <vt:lpstr>Outline</vt:lpstr>
      <vt:lpstr>BINDU: Walk-through</vt:lpstr>
      <vt:lpstr>BINDU: Walk-through</vt:lpstr>
      <vt:lpstr>Outline</vt:lpstr>
      <vt:lpstr>BINDU: Deadlock Freedom Proof</vt:lpstr>
      <vt:lpstr>Outline</vt:lpstr>
      <vt:lpstr>BINDU Router Microarchitecture</vt:lpstr>
      <vt:lpstr>Outline</vt:lpstr>
      <vt:lpstr>Evaluations</vt:lpstr>
      <vt:lpstr>Outline</vt:lpstr>
      <vt:lpstr>Results: Synthetic traffic, regular topology</vt:lpstr>
      <vt:lpstr>Results: Synthetic traffic, irregular topology</vt:lpstr>
      <vt:lpstr>Results: MOESI Cache Coherence</vt:lpstr>
      <vt:lpstr>Results: MOESI Cache Coherence</vt:lpstr>
      <vt:lpstr>Results: Bindu Sweep</vt:lpstr>
      <vt:lpstr>Results: Sensitivity study</vt:lpstr>
      <vt:lpstr>Outline</vt:lpstr>
      <vt:lpstr>Revisiting Qualitative Comparison</vt:lpstr>
      <vt:lpstr>Conclusion</vt:lpstr>
      <vt:lpstr>Mayank Parasar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Parasar, Mayank</dc:creator>
  <cp:lastModifiedBy>Mayank Parasar</cp:lastModifiedBy>
  <cp:revision>661</cp:revision>
  <dcterms:created xsi:type="dcterms:W3CDTF">2018-09-16T04:16:36Z</dcterms:created>
  <dcterms:modified xsi:type="dcterms:W3CDTF">2020-01-31T02:14:13Z</dcterms:modified>
</cp:coreProperties>
</file>